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92" r:id="rId4"/>
    <p:sldId id="258" r:id="rId5"/>
    <p:sldId id="259" r:id="rId6"/>
    <p:sldId id="308" r:id="rId7"/>
    <p:sldId id="260" r:id="rId8"/>
    <p:sldId id="261" r:id="rId9"/>
    <p:sldId id="262" r:id="rId10"/>
    <p:sldId id="263" r:id="rId11"/>
    <p:sldId id="264" r:id="rId12"/>
    <p:sldId id="265" r:id="rId13"/>
    <p:sldId id="266" r:id="rId14"/>
    <p:sldId id="267" r:id="rId15"/>
    <p:sldId id="268" r:id="rId16"/>
    <p:sldId id="293" r:id="rId17"/>
    <p:sldId id="298" r:id="rId18"/>
    <p:sldId id="299" r:id="rId19"/>
    <p:sldId id="269" r:id="rId20"/>
    <p:sldId id="270" r:id="rId21"/>
    <p:sldId id="296" r:id="rId22"/>
    <p:sldId id="297" r:id="rId23"/>
    <p:sldId id="271" r:id="rId24"/>
    <p:sldId id="272" r:id="rId25"/>
    <p:sldId id="273" r:id="rId26"/>
    <p:sldId id="274" r:id="rId27"/>
    <p:sldId id="295" r:id="rId28"/>
    <p:sldId id="275" r:id="rId29"/>
    <p:sldId id="276" r:id="rId30"/>
    <p:sldId id="290" r:id="rId31"/>
    <p:sldId id="302" r:id="rId32"/>
    <p:sldId id="300" r:id="rId33"/>
    <p:sldId id="303" r:id="rId34"/>
    <p:sldId id="304" r:id="rId35"/>
    <p:sldId id="307" r:id="rId36"/>
    <p:sldId id="305" r:id="rId37"/>
    <p:sldId id="301" r:id="rId38"/>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Comic Sans MS" pitchFamily="66" charset="0"/>
        <a:ea typeface="+mn-ea"/>
        <a:cs typeface="+mn-cs"/>
      </a:defRPr>
    </a:lvl1pPr>
    <a:lvl2pPr marL="457200" algn="l" rtl="0" fontAlgn="base">
      <a:spcBef>
        <a:spcPct val="0"/>
      </a:spcBef>
      <a:spcAft>
        <a:spcPct val="0"/>
      </a:spcAft>
      <a:defRPr kern="1200">
        <a:solidFill>
          <a:schemeClr val="tx1"/>
        </a:solidFill>
        <a:latin typeface="Comic Sans MS" pitchFamily="66" charset="0"/>
        <a:ea typeface="+mn-ea"/>
        <a:cs typeface="+mn-cs"/>
      </a:defRPr>
    </a:lvl2pPr>
    <a:lvl3pPr marL="914400" algn="l" rtl="0" fontAlgn="base">
      <a:spcBef>
        <a:spcPct val="0"/>
      </a:spcBef>
      <a:spcAft>
        <a:spcPct val="0"/>
      </a:spcAft>
      <a:defRPr kern="1200">
        <a:solidFill>
          <a:schemeClr val="tx1"/>
        </a:solidFill>
        <a:latin typeface="Comic Sans MS" pitchFamily="66" charset="0"/>
        <a:ea typeface="+mn-ea"/>
        <a:cs typeface="+mn-cs"/>
      </a:defRPr>
    </a:lvl3pPr>
    <a:lvl4pPr marL="1371600" algn="l" rtl="0" fontAlgn="base">
      <a:spcBef>
        <a:spcPct val="0"/>
      </a:spcBef>
      <a:spcAft>
        <a:spcPct val="0"/>
      </a:spcAft>
      <a:defRPr kern="1200">
        <a:solidFill>
          <a:schemeClr val="tx1"/>
        </a:solidFill>
        <a:latin typeface="Comic Sans MS" pitchFamily="66" charset="0"/>
        <a:ea typeface="+mn-ea"/>
        <a:cs typeface="+mn-cs"/>
      </a:defRPr>
    </a:lvl4pPr>
    <a:lvl5pPr marL="1828800" algn="l" rtl="0" fontAlgn="base">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FF"/>
    <a:srgbClr val="FF3300"/>
    <a:srgbClr val="FA92B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989" autoAdjust="0"/>
    <p:restoredTop sz="93830" autoAdjust="0"/>
  </p:normalViewPr>
  <p:slideViewPr>
    <p:cSldViewPr>
      <p:cViewPr>
        <p:scale>
          <a:sx n="70" d="100"/>
          <a:sy n="70" d="100"/>
        </p:scale>
        <p:origin x="-354" y="7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Classeur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chart>
    <c:view3D>
      <c:rAngAx val="1"/>
    </c:view3D>
    <c:plotArea>
      <c:layout>
        <c:manualLayout>
          <c:layoutTarget val="inner"/>
          <c:xMode val="edge"/>
          <c:yMode val="edge"/>
          <c:x val="9.2657124631449761E-2"/>
          <c:y val="5.1744335884772452E-2"/>
          <c:w val="0.89036751281062287"/>
          <c:h val="0.43927406928860147"/>
        </c:manualLayout>
      </c:layout>
      <c:bar3DChart>
        <c:barDir val="col"/>
        <c:grouping val="clustered"/>
        <c:ser>
          <c:idx val="1"/>
          <c:order val="0"/>
          <c:dLbls>
            <c:showVal val="1"/>
          </c:dLbls>
          <c:cat>
            <c:strRef>
              <c:f>Feuil1!$C$7:$C$16</c:f>
              <c:strCache>
                <c:ptCount val="9"/>
                <c:pt idx="0">
                  <c:v>FC1 </c:v>
                </c:pt>
                <c:pt idx="1">
                  <c:v>FC2</c:v>
                </c:pt>
                <c:pt idx="2">
                  <c:v>FC3 </c:v>
                </c:pt>
                <c:pt idx="3">
                  <c:v>FC4</c:v>
                </c:pt>
                <c:pt idx="4">
                  <c:v>FC5</c:v>
                </c:pt>
                <c:pt idx="5">
                  <c:v>FC6</c:v>
                </c:pt>
                <c:pt idx="6">
                  <c:v>FC7 </c:v>
                </c:pt>
                <c:pt idx="7">
                  <c:v>FC8</c:v>
                </c:pt>
                <c:pt idx="8">
                  <c:v>FC9 </c:v>
                </c:pt>
              </c:strCache>
            </c:strRef>
          </c:cat>
          <c:val>
            <c:numRef>
              <c:f>Feuil1!$D$7:$D$16</c:f>
              <c:numCache>
                <c:formatCode>0%</c:formatCode>
                <c:ptCount val="10"/>
                <c:pt idx="0">
                  <c:v>6.000000000000013E-2</c:v>
                </c:pt>
                <c:pt idx="1">
                  <c:v>5.00000000000001E-2</c:v>
                </c:pt>
                <c:pt idx="2">
                  <c:v>5.00000000000001E-2</c:v>
                </c:pt>
                <c:pt idx="3">
                  <c:v>0.16000000000000028</c:v>
                </c:pt>
                <c:pt idx="4">
                  <c:v>0.2</c:v>
                </c:pt>
                <c:pt idx="5">
                  <c:v>0.12000000000000002</c:v>
                </c:pt>
                <c:pt idx="6">
                  <c:v>6.000000000000013E-2</c:v>
                </c:pt>
                <c:pt idx="7">
                  <c:v>0.12000000000000002</c:v>
                </c:pt>
                <c:pt idx="8">
                  <c:v>0.18000000000000024</c:v>
                </c:pt>
              </c:numCache>
            </c:numRef>
          </c:val>
        </c:ser>
        <c:dLbls>
          <c:showVal val="1"/>
        </c:dLbls>
        <c:gapWidth val="75"/>
        <c:shape val="box"/>
        <c:axId val="62696064"/>
        <c:axId val="53154176"/>
        <c:axId val="0"/>
      </c:bar3DChart>
      <c:catAx>
        <c:axId val="62696064"/>
        <c:scaling>
          <c:orientation val="minMax"/>
        </c:scaling>
        <c:axPos val="b"/>
        <c:majorTickMark val="none"/>
        <c:tickLblPos val="nextTo"/>
        <c:crossAx val="53154176"/>
        <c:crosses val="autoZero"/>
        <c:auto val="1"/>
        <c:lblAlgn val="ctr"/>
        <c:lblOffset val="100"/>
        <c:tickLblSkip val="1"/>
      </c:catAx>
      <c:valAx>
        <c:axId val="53154176"/>
        <c:scaling>
          <c:orientation val="minMax"/>
        </c:scaling>
        <c:axPos val="l"/>
        <c:numFmt formatCode="0%" sourceLinked="1"/>
        <c:majorTickMark val="none"/>
        <c:tickLblPos val="nextTo"/>
        <c:crossAx val="62696064"/>
        <c:crosses val="autoZero"/>
        <c:crossBetween val="between"/>
      </c:valAx>
    </c:plotArea>
    <c:plotVisOnly val="1"/>
  </c:chart>
  <c:externalData r:id="rId1"/>
</c:chartSpace>
</file>

<file path=ppt/drawings/_rels/vmlDrawing1.v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image" Target="../media/image2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fr-FR"/>
          </a:p>
        </p:txBody>
      </p:sp>
      <p:sp>
        <p:nvSpPr>
          <p:cNvPr id="3481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fr-FR"/>
          </a:p>
        </p:txBody>
      </p:sp>
      <p:sp>
        <p:nvSpPr>
          <p:cNvPr id="358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481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3481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fr-FR"/>
          </a:p>
        </p:txBody>
      </p:sp>
      <p:sp>
        <p:nvSpPr>
          <p:cNvPr id="3481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F280D80A-CB53-4BD0-A6BD-9826D4F209AE}"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DA67D7AF-070B-477C-9890-D7AA82304EF3}"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7DF0BE4B-9091-470D-9B4F-41D5D5F0B5A3}" type="slidenum">
              <a:rPr lang="fr-FR"/>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897A5516-7D7F-471B-B676-58A9E3E534DF}"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6F28E775-88CF-4162-BD4D-C7779E144FFB}"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03269B05-AA30-404C-B10F-A49AC65781A5}"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5D9355A4-030F-4EB0-8648-817BE5E9DA0B}"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98CB3E58-7747-4F3D-B7D4-3611A116C3A2}" type="slidenum">
              <a:rPr lang="fr-FR"/>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72F3AFFF-27FA-4C48-B3D7-EC5202E2D2EE}"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F2F33CF6-0BF0-4E86-AD7C-0D96A7DD679A}"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725C8731-7FEF-4ACD-A136-E718C91983D4}"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6FC7D1CF-AF47-4140-A129-413F3528B79A}" type="slidenum">
              <a:rPr lang="fr-FR"/>
              <a:pPr>
                <a:defRPr/>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re. Texte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600200"/>
            <a:ext cx="40386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8200" y="1600200"/>
            <a:ext cx="4038600" cy="218598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648200" y="3938588"/>
            <a:ext cx="4038600" cy="21875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Rectangle 4"/>
          <p:cNvSpPr>
            <a:spLocks noGrp="1" noChangeArrowheads="1"/>
          </p:cNvSpPr>
          <p:nvPr>
            <p:ph type="dt" sz="half" idx="10"/>
          </p:nvPr>
        </p:nvSpPr>
        <p:spPr>
          <a:ln/>
        </p:spPr>
        <p:txBody>
          <a:bodyPr/>
          <a:lstStyle>
            <a:lvl1pPr>
              <a:defRPr/>
            </a:lvl1pPr>
          </a:lstStyle>
          <a:p>
            <a:pPr>
              <a:defRPr/>
            </a:pPr>
            <a:endParaRPr lang="fr-FR"/>
          </a:p>
        </p:txBody>
      </p:sp>
      <p:sp>
        <p:nvSpPr>
          <p:cNvPr id="7" name="Rectangle 5"/>
          <p:cNvSpPr>
            <a:spLocks noGrp="1" noChangeArrowheads="1"/>
          </p:cNvSpPr>
          <p:nvPr>
            <p:ph type="ftr" sz="quarter" idx="11"/>
          </p:nvPr>
        </p:nvSpPr>
        <p:spPr>
          <a:ln/>
        </p:spPr>
        <p:txBody>
          <a:bodyPr/>
          <a:lstStyle>
            <a:lvl1pPr>
              <a:defRPr/>
            </a:lvl1pPr>
          </a:lstStyle>
          <a:p>
            <a:pPr>
              <a:defRPr/>
            </a:pPr>
            <a:endParaRPr lang="fr-FR"/>
          </a:p>
        </p:txBody>
      </p:sp>
      <p:sp>
        <p:nvSpPr>
          <p:cNvPr id="8" name="Rectangle 6"/>
          <p:cNvSpPr>
            <a:spLocks noGrp="1" noChangeArrowheads="1"/>
          </p:cNvSpPr>
          <p:nvPr>
            <p:ph type="sldNum" sz="quarter" idx="12"/>
          </p:nvPr>
        </p:nvSpPr>
        <p:spPr>
          <a:ln/>
        </p:spPr>
        <p:txBody>
          <a:bodyPr/>
          <a:lstStyle>
            <a:lvl1pPr>
              <a:defRPr/>
            </a:lvl1pPr>
          </a:lstStyle>
          <a:p>
            <a:pPr>
              <a:defRPr/>
            </a:pPr>
            <a:fld id="{95BE704D-1635-43CB-9E80-BDBA9A72B76F}" type="slidenum">
              <a:rPr lang="fr-FR"/>
              <a:pPr>
                <a:defRPr/>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texte 2"/>
          <p:cNvSpPr>
            <a:spLocks noGrp="1"/>
          </p:cNvSpPr>
          <p:nvPr>
            <p:ph type="body" sz="half" idx="1"/>
          </p:nvPr>
        </p:nvSpPr>
        <p:spPr>
          <a:xfrm>
            <a:off x="457200" y="1600200"/>
            <a:ext cx="40386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7C02E463-DF2E-4A33-9E9D-911734225CC5}" type="slidenum">
              <a:rPr lang="fr-FR"/>
              <a:pPr>
                <a:defRPr/>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8200" y="1600200"/>
            <a:ext cx="4038600" cy="218598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648200" y="3938588"/>
            <a:ext cx="4038600" cy="218757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Rectangle 4"/>
          <p:cNvSpPr>
            <a:spLocks noGrp="1" noChangeArrowheads="1"/>
          </p:cNvSpPr>
          <p:nvPr>
            <p:ph type="dt" sz="half" idx="10"/>
          </p:nvPr>
        </p:nvSpPr>
        <p:spPr>
          <a:ln/>
        </p:spPr>
        <p:txBody>
          <a:bodyPr/>
          <a:lstStyle>
            <a:lvl1pPr>
              <a:defRPr/>
            </a:lvl1pPr>
          </a:lstStyle>
          <a:p>
            <a:pPr>
              <a:defRPr/>
            </a:pPr>
            <a:endParaRPr lang="fr-FR"/>
          </a:p>
        </p:txBody>
      </p:sp>
      <p:sp>
        <p:nvSpPr>
          <p:cNvPr id="7" name="Rectangle 5"/>
          <p:cNvSpPr>
            <a:spLocks noGrp="1" noChangeArrowheads="1"/>
          </p:cNvSpPr>
          <p:nvPr>
            <p:ph type="ftr" sz="quarter" idx="11"/>
          </p:nvPr>
        </p:nvSpPr>
        <p:spPr>
          <a:ln/>
        </p:spPr>
        <p:txBody>
          <a:bodyPr/>
          <a:lstStyle>
            <a:lvl1pPr>
              <a:defRPr/>
            </a:lvl1pPr>
          </a:lstStyle>
          <a:p>
            <a:pPr>
              <a:defRPr/>
            </a:pPr>
            <a:endParaRPr lang="fr-FR"/>
          </a:p>
        </p:txBody>
      </p:sp>
      <p:sp>
        <p:nvSpPr>
          <p:cNvPr id="8" name="Rectangle 6"/>
          <p:cNvSpPr>
            <a:spLocks noGrp="1" noChangeArrowheads="1"/>
          </p:cNvSpPr>
          <p:nvPr>
            <p:ph type="sldNum" sz="quarter" idx="12"/>
          </p:nvPr>
        </p:nvSpPr>
        <p:spPr>
          <a:ln/>
        </p:spPr>
        <p:txBody>
          <a:bodyPr/>
          <a:lstStyle>
            <a:lvl1pPr>
              <a:defRPr/>
            </a:lvl1pPr>
          </a:lstStyle>
          <a:p>
            <a:pPr>
              <a:defRPr/>
            </a:pPr>
            <a:fld id="{8728C889-1937-44E7-8F64-6AAED3B912D4}" type="slidenum">
              <a:rPr lang="fr-FR"/>
              <a:pPr>
                <a:defRPr/>
              </a:pPr>
              <a:t>‹N°›</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FR"/>
          </a:p>
        </p:txBody>
      </p:sp>
      <p:sp>
        <p:nvSpPr>
          <p:cNvPr id="3" name="Espace réservé du tableau 2"/>
          <p:cNvSpPr>
            <a:spLocks noGrp="1"/>
          </p:cNvSpPr>
          <p:nvPr>
            <p:ph type="tbl" idx="1"/>
          </p:nvPr>
        </p:nvSpPr>
        <p:spPr>
          <a:xfrm>
            <a:off x="457200" y="1600200"/>
            <a:ext cx="8229600" cy="4525963"/>
          </a:xfrm>
        </p:spPr>
        <p:txBody>
          <a:bodyPr/>
          <a:lstStyle/>
          <a:p>
            <a:pPr lvl="0"/>
            <a:endParaRPr lang="fr-F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4820220D-A157-4179-AD2A-0D1E4ECCEFB4}"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p>
        </p:txBody>
      </p:sp>
      <p:sp>
        <p:nvSpPr>
          <p:cNvPr id="921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fr-F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fr-F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5DC60A05-3F16-4F89-B6C0-D7A0F3D3DD6C}"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3.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4.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3.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2.xml"/><Relationship Id="rId1" Type="http://schemas.openxmlformats.org/officeDocument/2006/relationships/vmlDrawing" Target="../drawings/vmlDrawing7.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4.xml"/><Relationship Id="rId1" Type="http://schemas.openxmlformats.org/officeDocument/2006/relationships/vmlDrawing" Target="../drawings/vmlDrawing8.v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oleObject" Target="../embeddings/oleObject11.bin"/></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5"/>
          <p:cNvSpPr>
            <a:spLocks noGrp="1"/>
          </p:cNvSpPr>
          <p:nvPr>
            <p:ph type="sldNum" sz="quarter" idx="12"/>
          </p:nvPr>
        </p:nvSpPr>
        <p:spPr/>
        <p:txBody>
          <a:bodyPr/>
          <a:lstStyle/>
          <a:p>
            <a:pPr>
              <a:defRPr/>
            </a:pPr>
            <a:fld id="{6BBB68A6-8C52-4981-8338-EA16CA66BAB0}" type="slidenum">
              <a:rPr lang="fr-FR"/>
              <a:pPr>
                <a:defRPr/>
              </a:pPr>
              <a:t>1</a:t>
            </a:fld>
            <a:endParaRPr lang="fr-FR"/>
          </a:p>
        </p:txBody>
      </p:sp>
      <p:sp>
        <p:nvSpPr>
          <p:cNvPr id="1029" name="Rectangle 2"/>
          <p:cNvSpPr>
            <a:spLocks noGrp="1" noChangeArrowheads="1"/>
          </p:cNvSpPr>
          <p:nvPr>
            <p:ph type="ctrTitle"/>
          </p:nvPr>
        </p:nvSpPr>
        <p:spPr>
          <a:xfrm>
            <a:off x="684213" y="260350"/>
            <a:ext cx="7772400" cy="893763"/>
          </a:xfrm>
        </p:spPr>
        <p:txBody>
          <a:bodyPr/>
          <a:lstStyle/>
          <a:p>
            <a:pPr eaLnBrk="1" hangingPunct="1"/>
            <a:r>
              <a:rPr lang="fr-FR" sz="4000" smtClean="0">
                <a:latin typeface="Comic Sans MS" pitchFamily="66" charset="0"/>
              </a:rPr>
              <a:t>Le problème à résoudre :</a:t>
            </a:r>
          </a:p>
        </p:txBody>
      </p:sp>
      <p:sp>
        <p:nvSpPr>
          <p:cNvPr id="1030" name="Rectangle 3"/>
          <p:cNvSpPr>
            <a:spLocks noGrp="1" noChangeArrowheads="1"/>
          </p:cNvSpPr>
          <p:nvPr>
            <p:ph type="subTitle" idx="1"/>
          </p:nvPr>
        </p:nvSpPr>
        <p:spPr>
          <a:xfrm>
            <a:off x="611188" y="1125538"/>
            <a:ext cx="6121400" cy="2589212"/>
          </a:xfrm>
        </p:spPr>
        <p:txBody>
          <a:bodyPr/>
          <a:lstStyle/>
          <a:p>
            <a:pPr algn="l" eaLnBrk="1" hangingPunct="1">
              <a:lnSpc>
                <a:spcPct val="80000"/>
              </a:lnSpc>
            </a:pPr>
            <a:r>
              <a:rPr lang="fr-FR" sz="1600" smtClean="0">
                <a:latin typeface="Comic Sans MS" pitchFamily="66" charset="0"/>
              </a:rPr>
              <a:t>Les élèves de 6</a:t>
            </a:r>
            <a:r>
              <a:rPr lang="fr-FR" sz="1600" baseline="30000" smtClean="0">
                <a:latin typeface="Comic Sans MS" pitchFamily="66" charset="0"/>
              </a:rPr>
              <a:t>ème</a:t>
            </a:r>
            <a:r>
              <a:rPr lang="fr-FR" sz="1600" smtClean="0">
                <a:latin typeface="Comic Sans MS" pitchFamily="66" charset="0"/>
              </a:rPr>
              <a:t> réalisent un projet pluri-disciplinaire qui consistent à coloniser la planète Mars. En svt, ils nous ont demandés de créer </a:t>
            </a:r>
            <a:r>
              <a:rPr lang="fr-FR" sz="1600" u="sng" smtClean="0">
                <a:latin typeface="Comic Sans MS" pitchFamily="66" charset="0"/>
              </a:rPr>
              <a:t>une serre d’abord sur Terre </a:t>
            </a:r>
            <a:r>
              <a:rPr lang="fr-FR" sz="1600" smtClean="0">
                <a:latin typeface="Comic Sans MS" pitchFamily="66" charset="0"/>
              </a:rPr>
              <a:t>pour faire pousser des légumes et afin de mieux appréhender le problème. Puis par la suite, comme l’environnement est différent, il nous faudra durant plusieurs années trouver des solutions pour faire pousser des légumes sur Mars.</a:t>
            </a:r>
          </a:p>
          <a:p>
            <a:pPr algn="l" eaLnBrk="1" hangingPunct="1">
              <a:lnSpc>
                <a:spcPct val="80000"/>
              </a:lnSpc>
            </a:pPr>
            <a:endParaRPr lang="fr-FR" sz="1600" smtClean="0">
              <a:latin typeface="Comic Sans MS" pitchFamily="66" charset="0"/>
            </a:endParaRPr>
          </a:p>
          <a:p>
            <a:pPr algn="l" eaLnBrk="1" hangingPunct="1">
              <a:lnSpc>
                <a:spcPct val="80000"/>
              </a:lnSpc>
              <a:buFontTx/>
              <a:buChar char="•"/>
            </a:pPr>
            <a:r>
              <a:rPr lang="fr-FR" sz="1600" smtClean="0">
                <a:latin typeface="Comic Sans MS" pitchFamily="66" charset="0"/>
              </a:rPr>
              <a:t>    Comment concevoir la serre ?</a:t>
            </a:r>
          </a:p>
          <a:p>
            <a:pPr algn="l" eaLnBrk="1" hangingPunct="1">
              <a:lnSpc>
                <a:spcPct val="80000"/>
              </a:lnSpc>
              <a:buFontTx/>
              <a:buChar char="•"/>
            </a:pPr>
            <a:r>
              <a:rPr lang="fr-FR" sz="1600" smtClean="0">
                <a:latin typeface="Comic Sans MS" pitchFamily="66" charset="0"/>
              </a:rPr>
              <a:t>    Comment se protéger du soleil en cas de forte chaleur ?</a:t>
            </a:r>
          </a:p>
          <a:p>
            <a:pPr algn="l" eaLnBrk="1" hangingPunct="1">
              <a:lnSpc>
                <a:spcPct val="80000"/>
              </a:lnSpc>
              <a:buFontTx/>
              <a:buChar char="•"/>
            </a:pPr>
            <a:r>
              <a:rPr lang="fr-FR" sz="1600" smtClean="0">
                <a:latin typeface="Comic Sans MS" pitchFamily="66" charset="0"/>
              </a:rPr>
              <a:t>    Réciproquement, comment chauffer la serre ?</a:t>
            </a:r>
            <a:endParaRPr lang="fr-FR" sz="1600" b="1" smtClean="0">
              <a:latin typeface="Comic Sans MS" pitchFamily="66" charset="0"/>
            </a:endParaRPr>
          </a:p>
          <a:p>
            <a:pPr algn="l" eaLnBrk="1" hangingPunct="1">
              <a:lnSpc>
                <a:spcPct val="80000"/>
              </a:lnSpc>
              <a:buFontTx/>
              <a:buChar char="•"/>
            </a:pPr>
            <a:r>
              <a:rPr lang="fr-FR" sz="1600" b="1" smtClean="0">
                <a:latin typeface="Comic Sans MS" pitchFamily="66" charset="0"/>
              </a:rPr>
              <a:t>  Comment faire ?</a:t>
            </a:r>
          </a:p>
          <a:p>
            <a:pPr algn="l" eaLnBrk="1" hangingPunct="1">
              <a:lnSpc>
                <a:spcPct val="80000"/>
              </a:lnSpc>
              <a:buFontTx/>
              <a:buChar char="•"/>
            </a:pPr>
            <a:endParaRPr lang="fr-FR" sz="1600" b="1" smtClean="0">
              <a:latin typeface="Comic Sans MS" pitchFamily="66" charset="0"/>
            </a:endParaRPr>
          </a:p>
        </p:txBody>
      </p:sp>
      <p:sp>
        <p:nvSpPr>
          <p:cNvPr id="1031" name="Text Box 5"/>
          <p:cNvSpPr txBox="1">
            <a:spLocks noChangeArrowheads="1"/>
          </p:cNvSpPr>
          <p:nvPr/>
        </p:nvSpPr>
        <p:spPr bwMode="auto">
          <a:xfrm>
            <a:off x="285750" y="3857625"/>
            <a:ext cx="7561263" cy="1338828"/>
          </a:xfrm>
          <a:prstGeom prst="rect">
            <a:avLst/>
          </a:prstGeom>
          <a:noFill/>
          <a:ln w="9525">
            <a:noFill/>
            <a:miter lim="800000"/>
            <a:headEnd/>
            <a:tailEnd/>
          </a:ln>
        </p:spPr>
        <p:txBody>
          <a:bodyPr>
            <a:spAutoFit/>
          </a:bodyPr>
          <a:lstStyle/>
          <a:p>
            <a:pPr>
              <a:spcBef>
                <a:spcPct val="50000"/>
              </a:spcBef>
            </a:pPr>
            <a:r>
              <a:rPr lang="fr-FR" dirty="0"/>
              <a:t> </a:t>
            </a:r>
            <a:r>
              <a:rPr lang="fr-FR" sz="1400" dirty="0"/>
              <a:t>Présentation  par les  élèves :</a:t>
            </a:r>
          </a:p>
          <a:p>
            <a:pPr>
              <a:spcBef>
                <a:spcPct val="50000"/>
              </a:spcBef>
            </a:pPr>
            <a:endParaRPr lang="fr-FR" sz="1400" dirty="0"/>
          </a:p>
          <a:p>
            <a:pPr>
              <a:spcBef>
                <a:spcPct val="50000"/>
              </a:spcBef>
              <a:buFontTx/>
              <a:buChar char="•"/>
            </a:pPr>
            <a:endParaRPr lang="fr-FR" sz="1400" dirty="0"/>
          </a:p>
          <a:p>
            <a:pPr>
              <a:spcBef>
                <a:spcPct val="50000"/>
              </a:spcBef>
            </a:pPr>
            <a:endParaRPr lang="fr-FR" sz="1400" dirty="0"/>
          </a:p>
        </p:txBody>
      </p:sp>
      <p:graphicFrame>
        <p:nvGraphicFramePr>
          <p:cNvPr id="1026" name="Object 7"/>
          <p:cNvGraphicFramePr>
            <a:graphicFrameLocks noChangeAspect="1"/>
          </p:cNvGraphicFramePr>
          <p:nvPr/>
        </p:nvGraphicFramePr>
        <p:xfrm>
          <a:off x="250825" y="5373688"/>
          <a:ext cx="1411288" cy="1106487"/>
        </p:xfrm>
        <a:graphic>
          <a:graphicData uri="http://schemas.openxmlformats.org/presentationml/2006/ole">
            <p:oleObj spid="_x0000_s1026" name="Photo Editor Photo" r:id="rId3" imgW="2419048" imgH="1895238" progId="">
              <p:embed/>
            </p:oleObj>
          </a:graphicData>
        </a:graphic>
      </p:graphicFrame>
      <p:graphicFrame>
        <p:nvGraphicFramePr>
          <p:cNvPr id="1027" name="Object 9"/>
          <p:cNvGraphicFramePr>
            <a:graphicFrameLocks noChangeAspect="1"/>
          </p:cNvGraphicFramePr>
          <p:nvPr/>
        </p:nvGraphicFramePr>
        <p:xfrm>
          <a:off x="1619250" y="5516563"/>
          <a:ext cx="2303463" cy="811212"/>
        </p:xfrm>
        <a:graphic>
          <a:graphicData uri="http://schemas.openxmlformats.org/presentationml/2006/ole">
            <p:oleObj spid="_x0000_s1027" name="Photo Editor Photo" r:id="rId4" imgW="3809524" imgH="1343212" progId="">
              <p:embed/>
            </p:oleObj>
          </a:graphicData>
        </a:graphic>
      </p:graphicFrame>
      <p:pic>
        <p:nvPicPr>
          <p:cNvPr id="1032" name="Picture 11" descr="file:///C:/Documents%20and%20Settings/P/Bureau/logo-academieAixMarseille.gif"/>
          <p:cNvPicPr>
            <a:picLocks noChangeAspect="1" noChangeArrowheads="1"/>
          </p:cNvPicPr>
          <p:nvPr/>
        </p:nvPicPr>
        <p:blipFill>
          <a:blip r:embed="rId5"/>
          <a:srcRect/>
          <a:stretch>
            <a:fillRect/>
          </a:stretch>
        </p:blipFill>
        <p:spPr bwMode="auto">
          <a:xfrm>
            <a:off x="3924300" y="5229225"/>
            <a:ext cx="1187450" cy="1628775"/>
          </a:xfrm>
          <a:prstGeom prst="rect">
            <a:avLst/>
          </a:prstGeom>
          <a:noFill/>
          <a:ln w="9525">
            <a:noFill/>
            <a:miter lim="800000"/>
            <a:headEnd/>
            <a:tailEnd/>
          </a:ln>
        </p:spPr>
      </p:pic>
      <p:pic>
        <p:nvPicPr>
          <p:cNvPr id="1033" name="Picture 12"/>
          <p:cNvPicPr>
            <a:picLocks noChangeAspect="1" noChangeArrowheads="1"/>
          </p:cNvPicPr>
          <p:nvPr/>
        </p:nvPicPr>
        <p:blipFill>
          <a:blip r:embed="rId6"/>
          <a:srcRect/>
          <a:stretch>
            <a:fillRect/>
          </a:stretch>
        </p:blipFill>
        <p:spPr bwMode="auto">
          <a:xfrm>
            <a:off x="5148263" y="5300663"/>
            <a:ext cx="1836737" cy="933450"/>
          </a:xfrm>
          <a:prstGeom prst="rect">
            <a:avLst/>
          </a:prstGeom>
          <a:noFill/>
          <a:ln w="38100">
            <a:noFill/>
            <a:miter lim="800000"/>
            <a:headEnd/>
            <a:tailEnd/>
          </a:ln>
        </p:spPr>
      </p:pic>
      <p:pic>
        <p:nvPicPr>
          <p:cNvPr id="1028" name="Picture 4"/>
          <p:cNvPicPr>
            <a:picLocks noChangeAspect="1" noChangeArrowheads="1"/>
          </p:cNvPicPr>
          <p:nvPr/>
        </p:nvPicPr>
        <p:blipFill>
          <a:blip r:embed="rId7" cstate="print"/>
          <a:srcRect/>
          <a:stretch>
            <a:fillRect/>
          </a:stretch>
        </p:blipFill>
        <p:spPr bwMode="auto">
          <a:xfrm>
            <a:off x="7500958" y="5286388"/>
            <a:ext cx="1244192" cy="127391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pPr>
              <a:defRPr/>
            </a:pPr>
            <a:fld id="{9BB9C535-144A-4A39-BD39-BA253EA80B76}" type="slidenum">
              <a:rPr lang="fr-FR"/>
              <a:pPr>
                <a:defRPr/>
              </a:pPr>
              <a:t>2</a:t>
            </a:fld>
            <a:endParaRPr lang="fr-FR"/>
          </a:p>
        </p:txBody>
      </p:sp>
      <p:sp>
        <p:nvSpPr>
          <p:cNvPr id="10243" name="Rectangle 4"/>
          <p:cNvSpPr>
            <a:spLocks noGrp="1" noChangeArrowheads="1"/>
          </p:cNvSpPr>
          <p:nvPr>
            <p:ph type="title"/>
          </p:nvPr>
        </p:nvSpPr>
        <p:spPr>
          <a:xfrm>
            <a:off x="250825" y="0"/>
            <a:ext cx="8229600" cy="922338"/>
          </a:xfrm>
          <a:noFill/>
        </p:spPr>
        <p:txBody>
          <a:bodyPr/>
          <a:lstStyle/>
          <a:p>
            <a:pPr eaLnBrk="1" hangingPunct="1"/>
            <a:r>
              <a:rPr lang="fr-FR" sz="4000" smtClean="0">
                <a:latin typeface="Comic Sans MS" pitchFamily="66" charset="0"/>
              </a:rPr>
              <a:t>Le premier problème à résoudre :</a:t>
            </a:r>
          </a:p>
        </p:txBody>
      </p:sp>
      <p:sp>
        <p:nvSpPr>
          <p:cNvPr id="10244" name="Rectangle 3"/>
          <p:cNvSpPr>
            <a:spLocks noGrp="1" noChangeArrowheads="1"/>
          </p:cNvSpPr>
          <p:nvPr>
            <p:ph type="body" sz="half" idx="1"/>
          </p:nvPr>
        </p:nvSpPr>
        <p:spPr>
          <a:xfrm>
            <a:off x="395288" y="1125538"/>
            <a:ext cx="6962775" cy="2803525"/>
          </a:xfrm>
        </p:spPr>
        <p:txBody>
          <a:bodyPr/>
          <a:lstStyle/>
          <a:p>
            <a:pPr eaLnBrk="1" hangingPunct="1">
              <a:buFontTx/>
              <a:buNone/>
            </a:pPr>
            <a:r>
              <a:rPr lang="fr-FR" sz="2000" smtClean="0">
                <a:latin typeface="Comic Sans MS" pitchFamily="66" charset="0"/>
              </a:rPr>
              <a:t>	Le premier problème à résoudre consiste à concevoir un pare soleil pour protéger certains de nos légumes en cas de forte chaleur. Ce travail permet de nous sensibiliser sur le développement durable car cela éviterait de les importer dans d’autres régions (faible émission de C02). Mais comme notre région subit de fort vent donc il faillait créer un capteur qui puisse protéger le store en cas de vent fort. Et donc voici quelques uns de nos prototypes : </a:t>
            </a:r>
            <a:endParaRPr lang="fr-FR" sz="2400" smtClean="0">
              <a:latin typeface="Comic Sans MS" pitchFamily="66" charset="0"/>
            </a:endParaRPr>
          </a:p>
        </p:txBody>
      </p:sp>
      <p:pic>
        <p:nvPicPr>
          <p:cNvPr id="9" name="Picture 2"/>
          <p:cNvPicPr>
            <a:picLocks noChangeAspect="1" noChangeArrowheads="1"/>
          </p:cNvPicPr>
          <p:nvPr/>
        </p:nvPicPr>
        <p:blipFill>
          <a:blip r:embed="rId2"/>
          <a:srcRect l="7367" r="28133" b="17737"/>
          <a:stretch>
            <a:fillRect/>
          </a:stretch>
        </p:blipFill>
        <p:spPr bwMode="auto">
          <a:xfrm>
            <a:off x="714348" y="4000504"/>
            <a:ext cx="3327770" cy="2387613"/>
          </a:xfrm>
          <a:prstGeom prst="rect">
            <a:avLst/>
          </a:prstGeom>
          <a:noFill/>
          <a:ln w="9525" cap="flat">
            <a:noFill/>
            <a:round/>
            <a:headEnd/>
            <a:tailEnd/>
          </a:ln>
          <a:effectLst/>
        </p:spPr>
      </p:pic>
      <p:pic>
        <p:nvPicPr>
          <p:cNvPr id="11" name="Picture 2"/>
          <p:cNvPicPr>
            <a:picLocks noGrp="1" noChangeAspect="1" noChangeArrowheads="1"/>
          </p:cNvPicPr>
          <p:nvPr>
            <p:ph sz="quarter" idx="3"/>
          </p:nvPr>
        </p:nvPicPr>
        <p:blipFill>
          <a:blip r:embed="rId3" cstate="print"/>
          <a:srcRect/>
          <a:stretch>
            <a:fillRect/>
          </a:stretch>
        </p:blipFill>
        <p:spPr bwMode="auto">
          <a:xfrm>
            <a:off x="4572000" y="4000504"/>
            <a:ext cx="3889022" cy="2187575"/>
          </a:xfrm>
          <a:prstGeom prst="rect">
            <a:avLst/>
          </a:prstGeom>
          <a:noFill/>
          <a:ln w="9525" cap="flat">
            <a:noFill/>
            <a:round/>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accel="100000" fill="hold" nodeType="afterEffect">
                                  <p:stCondLst>
                                    <p:cond delay="0"/>
                                  </p:stCondLst>
                                  <p:childTnLst>
                                    <p:set>
                                      <p:cBhvr additive="repl">
                                        <p:cTn id="6" dur="1" fill="hold">
                                          <p:stCondLst>
                                            <p:cond delay="0"/>
                                          </p:stCondLst>
                                        </p:cTn>
                                        <p:tgtEl>
                                          <p:spTgt spid="11"/>
                                        </p:tgtEl>
                                        <p:attrNameLst>
                                          <p:attrName>style.visibility</p:attrName>
                                        </p:attrNameLst>
                                      </p:cBhvr>
                                      <p:to>
                                        <p:strVal val="visible"/>
                                      </p:to>
                                    </p:set>
                                    <p:anim calcmode="lin" valueType="num">
                                      <p:cBhvr additive="repl">
                                        <p:cTn id="7" dur="500" fill="hold"/>
                                        <p:tgtEl>
                                          <p:spTgt spid="11"/>
                                        </p:tgtEl>
                                        <p:attrNameLst>
                                          <p:attrName>ppt_h</p:attrName>
                                        </p:attrNameLst>
                                      </p:cBhvr>
                                      <p:tavLst>
                                        <p:tav tm="50000">
                                          <p:val>
                                            <p:strVal val="#ppt_h/20"/>
                                          </p:val>
                                        </p:tav>
                                        <p:tav tm="100000">
                                          <p:val>
                                            <p:strVal val="#ppt_h/20"/>
                                          </p:val>
                                        </p:tav>
                                        <p:tav tm="100000">
                                          <p:val>
                                            <p:strVal val="#ppt_h"/>
                                          </p:val>
                                        </p:tav>
                                      </p:tavLst>
                                    </p:anim>
                                    <p:anim calcmode="lin" valueType="num">
                                      <p:cBhvr additive="repl">
                                        <p:cTn id="8" dur="500" fill="hold"/>
                                        <p:tgtEl>
                                          <p:spTgt spid="11"/>
                                        </p:tgtEl>
                                        <p:attrNameLst>
                                          <p:attrName>ppt_w</p:attrName>
                                        </p:attrNameLst>
                                      </p:cBhvr>
                                      <p:tavLst>
                                        <p:tav tm="50000">
                                          <p:val>
                                            <p:strVal val="#ppt_w+.3"/>
                                          </p:val>
                                        </p:tav>
                                        <p:tav tm="100000">
                                          <p:val>
                                            <p:strVal val="#ppt_w+.3"/>
                                          </p:val>
                                        </p:tav>
                                        <p:tav tm="100000">
                                          <p:val>
                                            <p:strVal val="#ppt_w"/>
                                          </p:val>
                                        </p:tav>
                                      </p:tavLst>
                                    </p:anim>
                                    <p:anim calcmode="lin" valueType="num">
                                      <p:cBhvr additive="repl">
                                        <p:cTn id="9" dur="500" fill="hold"/>
                                        <p:tgtEl>
                                          <p:spTgt spid="11"/>
                                        </p:tgtEl>
                                        <p:attrNameLst>
                                          <p:attrName>ppt_x</p:attrName>
                                        </p:attrNameLst>
                                      </p:cBhvr>
                                      <p:tavLst>
                                        <p:tav tm="50000">
                                          <p:val>
                                            <p:strVal val="#ppt_x-.3"/>
                                          </p:val>
                                        </p:tav>
                                        <p:tav tm="100000">
                                          <p:val>
                                            <p:strVal val="#ppt_x"/>
                                          </p:val>
                                        </p:tav>
                                        <p:tav tm="100000">
                                          <p:val>
                                            <p:strVal val="#ppt_x"/>
                                          </p:val>
                                        </p:tav>
                                      </p:tavLst>
                                    </p:anim>
                                    <p:anim calcmode="lin" valueType="num">
                                      <p:cBhvr additive="repl">
                                        <p:cTn id="10" dur="500" fill="hold"/>
                                        <p:tgtEl>
                                          <p:spTgt spid="11"/>
                                        </p:tgtEl>
                                        <p:attrNameLst>
                                          <p:attrName>ppt_y</p:attrName>
                                        </p:attrNameLst>
                                      </p:cBhvr>
                                      <p:tavLst>
                                        <p:tav tm="10000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5"/>
          <p:cNvSpPr>
            <a:spLocks noGrp="1"/>
          </p:cNvSpPr>
          <p:nvPr>
            <p:ph type="sldNum" sz="quarter" idx="12"/>
          </p:nvPr>
        </p:nvSpPr>
        <p:spPr/>
        <p:txBody>
          <a:bodyPr/>
          <a:lstStyle/>
          <a:p>
            <a:pPr>
              <a:defRPr/>
            </a:pPr>
            <a:fld id="{C8D903E6-5695-4EBF-8BCA-584D73401C73}" type="slidenum">
              <a:rPr lang="fr-FR"/>
              <a:pPr>
                <a:defRPr/>
              </a:pPr>
              <a:t>3</a:t>
            </a:fld>
            <a:endParaRPr lang="fr-FR"/>
          </a:p>
        </p:txBody>
      </p:sp>
      <p:sp>
        <p:nvSpPr>
          <p:cNvPr id="11267" name="Rectangle 2"/>
          <p:cNvSpPr>
            <a:spLocks noGrp="1" noChangeArrowheads="1"/>
          </p:cNvSpPr>
          <p:nvPr>
            <p:ph type="title"/>
          </p:nvPr>
        </p:nvSpPr>
        <p:spPr/>
        <p:txBody>
          <a:bodyPr/>
          <a:lstStyle/>
          <a:p>
            <a:pPr eaLnBrk="1" hangingPunct="1"/>
            <a:r>
              <a:rPr lang="fr-FR" sz="4000" smtClean="0">
                <a:latin typeface="Comic Sans MS" pitchFamily="66" charset="0"/>
              </a:rPr>
              <a:t>Le prototype que nous avons conçu</a:t>
            </a:r>
          </a:p>
        </p:txBody>
      </p:sp>
      <p:sp>
        <p:nvSpPr>
          <p:cNvPr id="11273" name="Text Box 10"/>
          <p:cNvSpPr txBox="1">
            <a:spLocks noChangeArrowheads="1"/>
          </p:cNvSpPr>
          <p:nvPr/>
        </p:nvSpPr>
        <p:spPr bwMode="auto">
          <a:xfrm>
            <a:off x="2051050" y="2276475"/>
            <a:ext cx="1800225" cy="366713"/>
          </a:xfrm>
          <a:prstGeom prst="rect">
            <a:avLst/>
          </a:prstGeom>
          <a:noFill/>
          <a:ln w="9525">
            <a:noFill/>
            <a:miter lim="800000"/>
            <a:headEnd/>
            <a:tailEnd/>
          </a:ln>
        </p:spPr>
        <p:txBody>
          <a:bodyPr>
            <a:spAutoFit/>
          </a:bodyPr>
          <a:lstStyle/>
          <a:p>
            <a:pPr>
              <a:spcBef>
                <a:spcPct val="50000"/>
              </a:spcBef>
            </a:pPr>
            <a:endParaRPr lang="fr-FR"/>
          </a:p>
        </p:txBody>
      </p:sp>
      <p:pic>
        <p:nvPicPr>
          <p:cNvPr id="17" name="Picture 3"/>
          <p:cNvPicPr>
            <a:picLocks noGrp="1" noChangeAspect="1" noChangeArrowheads="1"/>
          </p:cNvPicPr>
          <p:nvPr>
            <p:ph idx="1"/>
          </p:nvPr>
        </p:nvPicPr>
        <p:blipFill>
          <a:blip r:embed="rId2"/>
          <a:srcRect/>
          <a:stretch>
            <a:fillRect/>
          </a:stretch>
        </p:blipFill>
        <p:spPr bwMode="auto">
          <a:xfrm>
            <a:off x="0" y="1785926"/>
            <a:ext cx="4143372" cy="3857652"/>
          </a:xfrm>
          <a:prstGeom prst="rect">
            <a:avLst/>
          </a:prstGeom>
          <a:noFill/>
          <a:ln w="9525" cap="flat">
            <a:noFill/>
            <a:round/>
            <a:headEnd/>
            <a:tailEnd/>
          </a:ln>
          <a:effectLst/>
        </p:spPr>
      </p:pic>
      <p:sp>
        <p:nvSpPr>
          <p:cNvPr id="18" name="Rectangle 17"/>
          <p:cNvSpPr/>
          <p:nvPr/>
        </p:nvSpPr>
        <p:spPr>
          <a:xfrm>
            <a:off x="4143372" y="1714488"/>
            <a:ext cx="4572000" cy="646331"/>
          </a:xfrm>
          <a:prstGeom prst="rect">
            <a:avLst/>
          </a:prstGeom>
        </p:spPr>
        <p:txBody>
          <a:bodyPr>
            <a:spAutoFit/>
          </a:bodyPr>
          <a:lstStyle/>
          <a:p>
            <a:pPr marL="431800" indent="-323850">
              <a:buSzPct val="45000"/>
              <a:buFont typeface="Wingdings"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pPr>
            <a:r>
              <a:rPr lang="fr-FR" dirty="0" smtClean="0"/>
              <a:t>« En premier nous avons planté les cinq bâtons dans la balle en mousse</a:t>
            </a:r>
            <a:endParaRPr lang="fr-FR" dirty="0"/>
          </a:p>
        </p:txBody>
      </p:sp>
      <p:sp>
        <p:nvSpPr>
          <p:cNvPr id="20" name="Rectangle 19"/>
          <p:cNvSpPr/>
          <p:nvPr/>
        </p:nvSpPr>
        <p:spPr>
          <a:xfrm>
            <a:off x="4357686" y="2428868"/>
            <a:ext cx="4572000" cy="923330"/>
          </a:xfrm>
          <a:prstGeom prst="rect">
            <a:avLst/>
          </a:prstGeom>
        </p:spPr>
        <p:txBody>
          <a:bodyPr>
            <a:spAutoFit/>
          </a:bodyPr>
          <a:lstStyle/>
          <a:p>
            <a:r>
              <a:rPr lang="fr-FR" dirty="0" smtClean="0">
                <a:solidFill>
                  <a:srgbClr val="000000"/>
                </a:solidFill>
                <a:ea typeface="Microsoft YaHei" charset="0"/>
                <a:cs typeface="Microsoft YaHei" charset="0"/>
              </a:rPr>
              <a:t>Nous avons planté le pique principal dans un bouchon au dessus du sable pour pourvoir faire tenir le bâton</a:t>
            </a:r>
            <a:endParaRPr lang="fr-FR" dirty="0"/>
          </a:p>
        </p:txBody>
      </p:sp>
      <p:sp>
        <p:nvSpPr>
          <p:cNvPr id="21" name="Rectangle 20"/>
          <p:cNvSpPr/>
          <p:nvPr/>
        </p:nvSpPr>
        <p:spPr>
          <a:xfrm>
            <a:off x="4286248" y="3429000"/>
            <a:ext cx="4572000" cy="646331"/>
          </a:xfrm>
          <a:prstGeom prst="rect">
            <a:avLst/>
          </a:prstGeom>
        </p:spPr>
        <p:txBody>
          <a:bodyPr>
            <a:spAutoFit/>
          </a:bodyPr>
          <a:lstStyle/>
          <a:p>
            <a:r>
              <a:rPr lang="fr-FR" dirty="0" smtClean="0"/>
              <a:t>Nous avons utilisé le rouleau de </a:t>
            </a:r>
            <a:r>
              <a:rPr lang="fr-FR" dirty="0" err="1" smtClean="0"/>
              <a:t>sopalin</a:t>
            </a:r>
            <a:r>
              <a:rPr lang="fr-FR" dirty="0" smtClean="0"/>
              <a:t> nous l'avons mis derrière l'hélice</a:t>
            </a:r>
            <a:endParaRPr lang="fr-FR" dirty="0"/>
          </a:p>
        </p:txBody>
      </p:sp>
      <p:sp>
        <p:nvSpPr>
          <p:cNvPr id="22" name="Rectangle 21"/>
          <p:cNvSpPr/>
          <p:nvPr/>
        </p:nvSpPr>
        <p:spPr>
          <a:xfrm>
            <a:off x="4286248" y="4143380"/>
            <a:ext cx="4572000" cy="1200329"/>
          </a:xfrm>
          <a:prstGeom prst="rect">
            <a:avLst/>
          </a:prstGeom>
        </p:spPr>
        <p:txBody>
          <a:bodyPr>
            <a:spAutoFit/>
          </a:bodyPr>
          <a:lstStyle/>
          <a:p>
            <a:r>
              <a:rPr lang="fr-FR" dirty="0" smtClean="0"/>
              <a:t>Ensuite vous avons collé des morceaux de cartons au bout des piques et sur les morceaux de cartons nous avons colle des quarts de bouteilles d'eau coupées</a:t>
            </a:r>
            <a:endParaRPr lang="fr-FR" dirty="0"/>
          </a:p>
        </p:txBody>
      </p:sp>
      <p:sp>
        <p:nvSpPr>
          <p:cNvPr id="23" name="Rectangle 22"/>
          <p:cNvSpPr/>
          <p:nvPr/>
        </p:nvSpPr>
        <p:spPr>
          <a:xfrm>
            <a:off x="4071934" y="5429264"/>
            <a:ext cx="4572000" cy="923330"/>
          </a:xfrm>
          <a:prstGeom prst="rect">
            <a:avLst/>
          </a:prstGeom>
        </p:spPr>
        <p:txBody>
          <a:bodyPr>
            <a:spAutoFit/>
          </a:bodyPr>
          <a:lstStyle/>
          <a:p>
            <a:pPr marL="431800" indent="-323850">
              <a:buSzPct val="45000"/>
              <a:buFont typeface="Wingdings"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Lst>
            </a:pPr>
            <a:r>
              <a:rPr lang="fr-FR" dirty="0" smtClean="0"/>
              <a:t>Pour calculer la vitesse du vent il faudra donc compter le nombre de tours /min des capteurs.</a:t>
            </a:r>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545208A6-822B-4133-BBBA-5C5963195F2C}" type="slidenum">
              <a:rPr lang="fr-FR"/>
              <a:pPr>
                <a:defRPr/>
              </a:pPr>
              <a:t>4</a:t>
            </a:fld>
            <a:endParaRPr lang="fr-FR"/>
          </a:p>
        </p:txBody>
      </p:sp>
      <p:sp>
        <p:nvSpPr>
          <p:cNvPr id="12291" name="Rectangle 2"/>
          <p:cNvSpPr>
            <a:spLocks noGrp="1" noChangeArrowheads="1"/>
          </p:cNvSpPr>
          <p:nvPr>
            <p:ph type="title"/>
          </p:nvPr>
        </p:nvSpPr>
        <p:spPr>
          <a:xfrm>
            <a:off x="457200" y="274638"/>
            <a:ext cx="8229600" cy="993775"/>
          </a:xfrm>
        </p:spPr>
        <p:txBody>
          <a:bodyPr/>
          <a:lstStyle/>
          <a:p>
            <a:pPr eaLnBrk="1" hangingPunct="1"/>
            <a:r>
              <a:rPr lang="fr-FR" altLang="zh-CN" sz="4000" b="1" smtClean="0">
                <a:latin typeface="Comic Sans MS" pitchFamily="66" charset="0"/>
                <a:ea typeface="SimSun" pitchFamily="2" charset="-122"/>
              </a:rPr>
              <a:t> </a:t>
            </a:r>
            <a:r>
              <a:rPr lang="fr-FR" altLang="zh-CN" sz="4000" smtClean="0">
                <a:latin typeface="Comic Sans MS" pitchFamily="66" charset="0"/>
                <a:ea typeface="SimSun" pitchFamily="2" charset="-122"/>
              </a:rPr>
              <a:t>Des prototypes non conformes au CdCf</a:t>
            </a:r>
          </a:p>
        </p:txBody>
      </p:sp>
      <p:sp>
        <p:nvSpPr>
          <p:cNvPr id="12292" name="Rectangle 3"/>
          <p:cNvSpPr>
            <a:spLocks noGrp="1" noChangeArrowheads="1"/>
          </p:cNvSpPr>
          <p:nvPr>
            <p:ph type="body" idx="1"/>
          </p:nvPr>
        </p:nvSpPr>
        <p:spPr>
          <a:xfrm>
            <a:off x="468313" y="1412875"/>
            <a:ext cx="8229600" cy="4525963"/>
          </a:xfrm>
        </p:spPr>
        <p:txBody>
          <a:bodyPr/>
          <a:lstStyle/>
          <a:p>
            <a:pPr eaLnBrk="1" hangingPunct="1"/>
            <a:r>
              <a:rPr lang="fr-FR" sz="2000" smtClean="0">
                <a:latin typeface="Comic Sans MS" pitchFamily="66" charset="0"/>
              </a:rPr>
              <a:t>Ces prototypes n’indiquent pas précisément la vitesse en Km/h. </a:t>
            </a:r>
            <a:r>
              <a:rPr lang="fr-FR" altLang="zh-CN" sz="2000" smtClean="0">
                <a:latin typeface="Comic Sans MS" pitchFamily="66" charset="0"/>
                <a:ea typeface="SimSun" pitchFamily="2" charset="-122"/>
              </a:rPr>
              <a:t> </a:t>
            </a:r>
          </a:p>
          <a:p>
            <a:pPr eaLnBrk="1" hangingPunct="1"/>
            <a:r>
              <a:rPr lang="fr-FR" altLang="zh-CN" sz="2000" smtClean="0">
                <a:latin typeface="Comic Sans MS" pitchFamily="66" charset="0"/>
                <a:ea typeface="SimSun" pitchFamily="2" charset="-122"/>
              </a:rPr>
              <a:t>Ils doivent pouvoir mesurer la vitesse du vent dans toutes les directions. </a:t>
            </a:r>
          </a:p>
          <a:p>
            <a:pPr eaLnBrk="1" hangingPunct="1"/>
            <a:r>
              <a:rPr lang="fr-FR" altLang="zh-CN" sz="2000" smtClean="0">
                <a:latin typeface="Comic Sans MS" pitchFamily="66" charset="0"/>
                <a:ea typeface="SimSun" pitchFamily="2" charset="-122"/>
              </a:rPr>
              <a:t>Ils doivent être suffisamment légers et facilement transportables. </a:t>
            </a:r>
          </a:p>
          <a:p>
            <a:pPr eaLnBrk="1" hangingPunct="1"/>
            <a:r>
              <a:rPr lang="fr-FR" altLang="zh-CN" sz="2000" smtClean="0">
                <a:latin typeface="Comic Sans MS" pitchFamily="66" charset="0"/>
                <a:ea typeface="SimSun" pitchFamily="2" charset="-122"/>
              </a:rPr>
              <a:t>Ils doivent être solides. </a:t>
            </a:r>
          </a:p>
          <a:p>
            <a:pPr eaLnBrk="1" hangingPunct="1"/>
            <a:r>
              <a:rPr lang="fr-FR" altLang="zh-CN" sz="2000" smtClean="0">
                <a:latin typeface="Comic Sans MS" pitchFamily="66" charset="0"/>
                <a:ea typeface="SimSun" pitchFamily="2" charset="-122"/>
              </a:rPr>
              <a:t>Ils doivent indiquer la vitesse du vent.</a:t>
            </a:r>
          </a:p>
          <a:p>
            <a:pPr eaLnBrk="1" hangingPunct="1"/>
            <a:r>
              <a:rPr lang="fr-FR" altLang="zh-CN" sz="2000" smtClean="0">
                <a:latin typeface="Comic Sans MS" pitchFamily="66" charset="0"/>
                <a:ea typeface="SimSun" pitchFamily="2" charset="-122"/>
              </a:rPr>
              <a:t>Ils doivent être fabriqués en utilisant les machines outils disponibles dans la salle de technologie.</a:t>
            </a:r>
          </a:p>
          <a:p>
            <a:pPr eaLnBrk="1" hangingPunct="1"/>
            <a:r>
              <a:rPr lang="fr-FR" altLang="zh-CN" sz="2000" smtClean="0">
                <a:latin typeface="Comic Sans MS" pitchFamily="66" charset="0"/>
                <a:ea typeface="SimSun" pitchFamily="2" charset="-122"/>
              </a:rPr>
              <a:t>………………………………………………………………</a:t>
            </a:r>
            <a:endParaRPr lang="fr-FR" sz="2000" smtClean="0">
              <a:latin typeface="Comic Sans MS" pitchFamily="66" charset="0"/>
            </a:endParaRPr>
          </a:p>
          <a:p>
            <a:pPr eaLnBrk="1" hangingPunct="1"/>
            <a:endParaRPr lang="fr-FR" sz="2000" smtClean="0">
              <a:latin typeface="Comic Sans MS" pitchFamily="66"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5"/>
          <p:cNvSpPr>
            <a:spLocks noGrp="1"/>
          </p:cNvSpPr>
          <p:nvPr>
            <p:ph type="sldNum" sz="quarter" idx="12"/>
          </p:nvPr>
        </p:nvSpPr>
        <p:spPr/>
        <p:txBody>
          <a:bodyPr/>
          <a:lstStyle/>
          <a:p>
            <a:pPr>
              <a:defRPr/>
            </a:pPr>
            <a:fld id="{2A3E199D-07FC-4795-A72A-31B5EB2528F8}" type="slidenum">
              <a:rPr lang="fr-FR"/>
              <a:pPr>
                <a:defRPr/>
              </a:pPr>
              <a:t>5</a:t>
            </a:fld>
            <a:endParaRPr lang="fr-FR"/>
          </a:p>
        </p:txBody>
      </p:sp>
      <p:sp>
        <p:nvSpPr>
          <p:cNvPr id="13315" name="Rectangle 2"/>
          <p:cNvSpPr>
            <a:spLocks noGrp="1" noChangeArrowheads="1"/>
          </p:cNvSpPr>
          <p:nvPr>
            <p:ph type="title"/>
          </p:nvPr>
        </p:nvSpPr>
        <p:spPr/>
        <p:txBody>
          <a:bodyPr/>
          <a:lstStyle/>
          <a:p>
            <a:pPr eaLnBrk="1" hangingPunct="1"/>
            <a:r>
              <a:rPr lang="fr-FR" altLang="zh-CN" sz="4000" smtClean="0">
                <a:latin typeface="Comic Sans MS" pitchFamily="66" charset="0"/>
                <a:ea typeface="SimSun" pitchFamily="2" charset="-122"/>
              </a:rPr>
              <a:t>La méthode de l’analyse de la valeur</a:t>
            </a:r>
          </a:p>
        </p:txBody>
      </p:sp>
      <p:sp>
        <p:nvSpPr>
          <p:cNvPr id="13316" name="Rectangle 3"/>
          <p:cNvSpPr>
            <a:spLocks noGrp="1" noChangeArrowheads="1"/>
          </p:cNvSpPr>
          <p:nvPr>
            <p:ph type="body" idx="1"/>
          </p:nvPr>
        </p:nvSpPr>
        <p:spPr/>
        <p:txBody>
          <a:bodyPr/>
          <a:lstStyle/>
          <a:p>
            <a:pPr eaLnBrk="1" hangingPunct="1">
              <a:lnSpc>
                <a:spcPct val="90000"/>
              </a:lnSpc>
            </a:pPr>
            <a:r>
              <a:rPr lang="fr-FR" sz="2000" smtClean="0">
                <a:latin typeface="Comic Sans MS" pitchFamily="66" charset="0"/>
              </a:rPr>
              <a:t>Nous avons fabriqué ces prototypes dans l’optique qu’ils répondent au besoin, puis remplissent les fonctions. Cependant certaines fonctions ont été oubliées et d’autres n’ont pas été prises en compte.</a:t>
            </a:r>
          </a:p>
          <a:p>
            <a:pPr eaLnBrk="1" hangingPunct="1">
              <a:lnSpc>
                <a:spcPct val="90000"/>
              </a:lnSpc>
            </a:pPr>
            <a:r>
              <a:rPr lang="fr-FR" sz="2000" smtClean="0">
                <a:latin typeface="Comic Sans MS" pitchFamily="66" charset="0"/>
              </a:rPr>
              <a:t>Il faut à l’inverse exprimer le besoin en termes de fonctions, puis matérialiser ces fonctions dans un produit; Démarche que l’on peut représenter de la façon suivante :</a:t>
            </a:r>
          </a:p>
          <a:p>
            <a:pPr eaLnBrk="1" hangingPunct="1">
              <a:lnSpc>
                <a:spcPct val="90000"/>
              </a:lnSpc>
              <a:buFontTx/>
              <a:buNone/>
            </a:pPr>
            <a:r>
              <a:rPr lang="fr-FR" sz="2000" b="1" smtClean="0">
                <a:latin typeface="Comic Sans MS" pitchFamily="66" charset="0"/>
              </a:rPr>
              <a:t>AVANT :</a:t>
            </a:r>
          </a:p>
          <a:p>
            <a:pPr eaLnBrk="1" hangingPunct="1">
              <a:lnSpc>
                <a:spcPct val="90000"/>
              </a:lnSpc>
              <a:buFontTx/>
              <a:buNone/>
            </a:pPr>
            <a:endParaRPr lang="fr-FR" sz="2000" b="1" smtClean="0">
              <a:latin typeface="Comic Sans MS" pitchFamily="66" charset="0"/>
            </a:endParaRPr>
          </a:p>
          <a:p>
            <a:pPr eaLnBrk="1" hangingPunct="1">
              <a:lnSpc>
                <a:spcPct val="90000"/>
              </a:lnSpc>
              <a:buFontTx/>
              <a:buNone/>
            </a:pPr>
            <a:endParaRPr lang="fr-FR" sz="2000" b="1" smtClean="0"/>
          </a:p>
          <a:p>
            <a:pPr eaLnBrk="1" hangingPunct="1">
              <a:lnSpc>
                <a:spcPct val="90000"/>
              </a:lnSpc>
              <a:buFontTx/>
              <a:buNone/>
            </a:pPr>
            <a:endParaRPr lang="fr-FR" sz="2000" b="1" smtClean="0"/>
          </a:p>
          <a:p>
            <a:pPr eaLnBrk="1" hangingPunct="1">
              <a:lnSpc>
                <a:spcPct val="90000"/>
              </a:lnSpc>
              <a:buFontTx/>
              <a:buNone/>
            </a:pPr>
            <a:endParaRPr lang="fr-FR" sz="2000" b="1" smtClean="0"/>
          </a:p>
          <a:p>
            <a:pPr eaLnBrk="1" hangingPunct="1">
              <a:lnSpc>
                <a:spcPct val="90000"/>
              </a:lnSpc>
              <a:buFontTx/>
              <a:buNone/>
            </a:pPr>
            <a:r>
              <a:rPr lang="fr-FR" sz="2000" b="1" smtClean="0">
                <a:latin typeface="Comic Sans MS" pitchFamily="66" charset="0"/>
              </a:rPr>
              <a:t>APRES :</a:t>
            </a:r>
          </a:p>
        </p:txBody>
      </p:sp>
      <p:graphicFrame>
        <p:nvGraphicFramePr>
          <p:cNvPr id="6167" name="Group 23"/>
          <p:cNvGraphicFramePr>
            <a:graphicFrameLocks noGrp="1"/>
          </p:cNvGraphicFramePr>
          <p:nvPr/>
        </p:nvGraphicFramePr>
        <p:xfrm>
          <a:off x="827088" y="4005263"/>
          <a:ext cx="7993062" cy="1223963"/>
        </p:xfrm>
        <a:graphic>
          <a:graphicData uri="http://schemas.openxmlformats.org/drawingml/2006/table">
            <a:tbl>
              <a:tblPr/>
              <a:tblGrid>
                <a:gridCol w="7993062"/>
              </a:tblGrid>
              <a:tr h="1223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tx1"/>
                          </a:solidFill>
                          <a:effectLst/>
                          <a:latin typeface="Arial" charset="0"/>
                        </a:rPr>
                        <a:t>                                                 Fonctions utiles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tx1"/>
                          </a:solidFill>
                          <a:effectLst/>
                          <a:latin typeface="Arial" charset="0"/>
                        </a:rPr>
                        <a:t>Besoin            Produit              Fonctions inutiles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171" name="Group 27"/>
          <p:cNvGraphicFramePr>
            <a:graphicFrameLocks noGrp="1"/>
          </p:cNvGraphicFramePr>
          <p:nvPr/>
        </p:nvGraphicFramePr>
        <p:xfrm>
          <a:off x="827088" y="5661025"/>
          <a:ext cx="8066087" cy="936625"/>
        </p:xfrm>
        <a:graphic>
          <a:graphicData uri="http://schemas.openxmlformats.org/drawingml/2006/table">
            <a:tbl>
              <a:tblPr/>
              <a:tblGrid>
                <a:gridCol w="8066087"/>
              </a:tblGrid>
              <a:tr h="936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800" b="0" i="0" u="none" strike="noStrike" cap="none" normalizeH="0" baseline="0" smtClean="0">
                          <a:ln>
                            <a:noFill/>
                          </a:ln>
                          <a:solidFill>
                            <a:schemeClr val="tx1"/>
                          </a:solidFill>
                          <a:effectLst/>
                          <a:latin typeface="Arial" charset="0"/>
                        </a:rPr>
                        <a:t>Besoin               Fonctions utiles                Produit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329" name="AutoShape 18"/>
          <p:cNvSpPr>
            <a:spLocks noChangeArrowheads="1"/>
          </p:cNvSpPr>
          <p:nvPr/>
        </p:nvSpPr>
        <p:spPr bwMode="auto">
          <a:xfrm>
            <a:off x="2195513" y="4581525"/>
            <a:ext cx="720725" cy="217488"/>
          </a:xfrm>
          <a:prstGeom prst="rightArrow">
            <a:avLst>
              <a:gd name="adj1" fmla="val 50000"/>
              <a:gd name="adj2" fmla="val 82847"/>
            </a:avLst>
          </a:prstGeom>
          <a:solidFill>
            <a:schemeClr val="accent1"/>
          </a:solidFill>
          <a:ln w="9525">
            <a:solidFill>
              <a:schemeClr val="tx1"/>
            </a:solidFill>
            <a:miter lim="800000"/>
            <a:headEnd/>
            <a:tailEnd/>
          </a:ln>
        </p:spPr>
        <p:txBody>
          <a:bodyPr wrap="none" anchor="ctr"/>
          <a:lstStyle/>
          <a:p>
            <a:endParaRPr lang="fr-FR"/>
          </a:p>
        </p:txBody>
      </p:sp>
      <p:sp>
        <p:nvSpPr>
          <p:cNvPr id="13330" name="AutoShape 19"/>
          <p:cNvSpPr>
            <a:spLocks noChangeArrowheads="1"/>
          </p:cNvSpPr>
          <p:nvPr/>
        </p:nvSpPr>
        <p:spPr bwMode="auto">
          <a:xfrm>
            <a:off x="4500563" y="4581525"/>
            <a:ext cx="936625" cy="288925"/>
          </a:xfrm>
          <a:prstGeom prst="rightArrow">
            <a:avLst>
              <a:gd name="adj1" fmla="val 50000"/>
              <a:gd name="adj2" fmla="val 81044"/>
            </a:avLst>
          </a:prstGeom>
          <a:solidFill>
            <a:schemeClr val="accent1"/>
          </a:solidFill>
          <a:ln w="9525">
            <a:solidFill>
              <a:schemeClr val="tx1"/>
            </a:solidFill>
            <a:miter lim="800000"/>
            <a:headEnd/>
            <a:tailEnd/>
          </a:ln>
        </p:spPr>
        <p:txBody>
          <a:bodyPr wrap="none" anchor="ctr"/>
          <a:lstStyle/>
          <a:p>
            <a:endParaRPr lang="fr-FR"/>
          </a:p>
        </p:txBody>
      </p:sp>
      <p:sp>
        <p:nvSpPr>
          <p:cNvPr id="13331" name="AutoShape 24"/>
          <p:cNvSpPr>
            <a:spLocks/>
          </p:cNvSpPr>
          <p:nvPr/>
        </p:nvSpPr>
        <p:spPr bwMode="auto">
          <a:xfrm>
            <a:off x="5508625" y="4076700"/>
            <a:ext cx="215900" cy="1081088"/>
          </a:xfrm>
          <a:prstGeom prst="leftBrace">
            <a:avLst>
              <a:gd name="adj1" fmla="val 41728"/>
              <a:gd name="adj2" fmla="val 50000"/>
            </a:avLst>
          </a:prstGeom>
          <a:noFill/>
          <a:ln w="9525">
            <a:solidFill>
              <a:schemeClr val="tx1"/>
            </a:solidFill>
            <a:round/>
            <a:headEnd/>
            <a:tailEnd/>
          </a:ln>
        </p:spPr>
        <p:txBody>
          <a:bodyPr wrap="none" anchor="ctr"/>
          <a:lstStyle/>
          <a:p>
            <a:endParaRPr lang="fr-FR"/>
          </a:p>
        </p:txBody>
      </p:sp>
      <p:sp>
        <p:nvSpPr>
          <p:cNvPr id="13332" name="AutoShape 28"/>
          <p:cNvSpPr>
            <a:spLocks noChangeArrowheads="1"/>
          </p:cNvSpPr>
          <p:nvPr/>
        </p:nvSpPr>
        <p:spPr bwMode="auto">
          <a:xfrm>
            <a:off x="2268538" y="5876925"/>
            <a:ext cx="720725" cy="217488"/>
          </a:xfrm>
          <a:prstGeom prst="rightArrow">
            <a:avLst>
              <a:gd name="adj1" fmla="val 50000"/>
              <a:gd name="adj2" fmla="val 82847"/>
            </a:avLst>
          </a:prstGeom>
          <a:solidFill>
            <a:schemeClr val="accent1"/>
          </a:solidFill>
          <a:ln w="9525">
            <a:solidFill>
              <a:schemeClr val="tx1"/>
            </a:solidFill>
            <a:miter lim="800000"/>
            <a:headEnd/>
            <a:tailEnd/>
          </a:ln>
        </p:spPr>
        <p:txBody>
          <a:bodyPr wrap="none" anchor="ctr"/>
          <a:lstStyle/>
          <a:p>
            <a:endParaRPr lang="fr-FR"/>
          </a:p>
        </p:txBody>
      </p:sp>
      <p:sp>
        <p:nvSpPr>
          <p:cNvPr id="13333" name="AutoShape 29"/>
          <p:cNvSpPr>
            <a:spLocks noChangeArrowheads="1"/>
          </p:cNvSpPr>
          <p:nvPr/>
        </p:nvSpPr>
        <p:spPr bwMode="auto">
          <a:xfrm>
            <a:off x="6372225" y="5805488"/>
            <a:ext cx="936625" cy="288925"/>
          </a:xfrm>
          <a:prstGeom prst="rightArrow">
            <a:avLst>
              <a:gd name="adj1" fmla="val 50000"/>
              <a:gd name="adj2" fmla="val 81044"/>
            </a:avLst>
          </a:prstGeom>
          <a:solidFill>
            <a:schemeClr val="accent1"/>
          </a:solidFill>
          <a:ln w="9525">
            <a:solidFill>
              <a:schemeClr val="tx1"/>
            </a:solidFill>
            <a:miter lim="800000"/>
            <a:headEnd/>
            <a:tailEnd/>
          </a:ln>
        </p:spPr>
        <p:txBody>
          <a:bodyPr wrap="none" anchor="ctr"/>
          <a:lstStyle/>
          <a:p>
            <a:pPr algn="ctr"/>
            <a:r>
              <a:rPr lang="fr-F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25470"/>
          </a:xfrm>
        </p:spPr>
        <p:txBody>
          <a:bodyPr/>
          <a:lstStyle/>
          <a:p>
            <a:r>
              <a:rPr lang="fr-FR" dirty="0" smtClean="0"/>
              <a:t>Notre démarche de projet</a:t>
            </a:r>
            <a:endParaRPr lang="fr-FR" dirty="0"/>
          </a:p>
        </p:txBody>
      </p:sp>
      <p:sp>
        <p:nvSpPr>
          <p:cNvPr id="4" name="Espace réservé du numéro de diapositive 3"/>
          <p:cNvSpPr>
            <a:spLocks noGrp="1"/>
          </p:cNvSpPr>
          <p:nvPr>
            <p:ph type="sldNum" sz="quarter" idx="12"/>
          </p:nvPr>
        </p:nvSpPr>
        <p:spPr/>
        <p:txBody>
          <a:bodyPr/>
          <a:lstStyle/>
          <a:p>
            <a:pPr>
              <a:defRPr/>
            </a:pPr>
            <a:fld id="{7DF0BE4B-9091-470D-9B4F-41D5D5F0B5A3}" type="slidenum">
              <a:rPr lang="fr-FR" smtClean="0"/>
              <a:pPr>
                <a:defRPr/>
              </a:pPr>
              <a:t>6</a:t>
            </a:fld>
            <a:endParaRPr lang="fr-FR"/>
          </a:p>
        </p:txBody>
      </p:sp>
      <p:pic>
        <p:nvPicPr>
          <p:cNvPr id="48130" name="Picture 2"/>
          <p:cNvPicPr>
            <a:picLocks noChangeAspect="1" noChangeArrowheads="1"/>
          </p:cNvPicPr>
          <p:nvPr/>
        </p:nvPicPr>
        <p:blipFill>
          <a:blip r:embed="rId2"/>
          <a:srcRect/>
          <a:stretch>
            <a:fillRect/>
          </a:stretch>
        </p:blipFill>
        <p:spPr bwMode="auto">
          <a:xfrm>
            <a:off x="214282" y="1357298"/>
            <a:ext cx="8786842" cy="4857784"/>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F16B811D-ADC5-42C4-8A4E-6A2072709A1D}" type="slidenum">
              <a:rPr lang="fr-FR"/>
              <a:pPr>
                <a:defRPr/>
              </a:pPr>
              <a:t>7</a:t>
            </a:fld>
            <a:endParaRPr lang="fr-FR"/>
          </a:p>
        </p:txBody>
      </p:sp>
      <p:sp>
        <p:nvSpPr>
          <p:cNvPr id="14339" name="Rectangle 2"/>
          <p:cNvSpPr>
            <a:spLocks noGrp="1" noChangeArrowheads="1"/>
          </p:cNvSpPr>
          <p:nvPr>
            <p:ph type="title"/>
          </p:nvPr>
        </p:nvSpPr>
        <p:spPr>
          <a:xfrm>
            <a:off x="457200" y="274638"/>
            <a:ext cx="8229600" cy="633412"/>
          </a:xfrm>
        </p:spPr>
        <p:txBody>
          <a:bodyPr/>
          <a:lstStyle/>
          <a:p>
            <a:pPr eaLnBrk="1" hangingPunct="1"/>
            <a:r>
              <a:rPr lang="fr-FR" altLang="zh-CN" sz="4000" smtClean="0">
                <a:latin typeface="Comic Sans MS" pitchFamily="66" charset="0"/>
                <a:ea typeface="SimSun" pitchFamily="2" charset="-122"/>
              </a:rPr>
              <a:t>Enoncé du besoin</a:t>
            </a:r>
          </a:p>
        </p:txBody>
      </p:sp>
      <p:sp>
        <p:nvSpPr>
          <p:cNvPr id="14340" name="Rectangle 3"/>
          <p:cNvSpPr>
            <a:spLocks noGrp="1" noChangeArrowheads="1"/>
          </p:cNvSpPr>
          <p:nvPr>
            <p:ph type="body" idx="1"/>
          </p:nvPr>
        </p:nvSpPr>
        <p:spPr>
          <a:xfrm>
            <a:off x="468313" y="1125538"/>
            <a:ext cx="8229600" cy="4525962"/>
          </a:xfrm>
        </p:spPr>
        <p:txBody>
          <a:bodyPr/>
          <a:lstStyle/>
          <a:p>
            <a:pPr eaLnBrk="1" hangingPunct="1">
              <a:lnSpc>
                <a:spcPct val="90000"/>
              </a:lnSpc>
              <a:buFontTx/>
              <a:buNone/>
            </a:pPr>
            <a:r>
              <a:rPr lang="fr-FR" altLang="zh-CN" sz="2000" b="1" smtClean="0">
                <a:latin typeface="Comic Sans MS" pitchFamily="66" charset="0"/>
                <a:ea typeface="SimSun" pitchFamily="2" charset="-122"/>
              </a:rPr>
              <a:t>   </a:t>
            </a:r>
            <a:r>
              <a:rPr lang="fr-FR" altLang="zh-CN" sz="2000" smtClean="0">
                <a:latin typeface="Comic Sans MS" pitchFamily="66" charset="0"/>
                <a:ea typeface="SimSun" pitchFamily="2" charset="-122"/>
              </a:rPr>
              <a:t>Un produit est utile lorsqu’il répond au besoin des utilisateurs. Pour permettre la conception de notre produit, il est fondamental de se poser les trois questions suivantes :</a:t>
            </a:r>
          </a:p>
          <a:p>
            <a:pPr eaLnBrk="1" hangingPunct="1">
              <a:lnSpc>
                <a:spcPct val="90000"/>
              </a:lnSpc>
              <a:buFontTx/>
              <a:buNone/>
            </a:pPr>
            <a:endParaRPr lang="fr-FR" altLang="zh-CN" sz="2000" smtClean="0">
              <a:latin typeface="Comic Sans MS" pitchFamily="66" charset="0"/>
              <a:ea typeface="SimSun" pitchFamily="2" charset="-122"/>
            </a:endParaRPr>
          </a:p>
          <a:p>
            <a:pPr eaLnBrk="1" hangingPunct="1">
              <a:lnSpc>
                <a:spcPct val="90000"/>
              </a:lnSpc>
            </a:pPr>
            <a:r>
              <a:rPr lang="fr-FR" altLang="zh-CN" sz="2000" smtClean="0">
                <a:latin typeface="Comic Sans MS" pitchFamily="66" charset="0"/>
                <a:ea typeface="SimSun" pitchFamily="2" charset="-122"/>
              </a:rPr>
              <a:t>A qui (à quoi) le produit rend-il service ?</a:t>
            </a:r>
          </a:p>
          <a:p>
            <a:pPr eaLnBrk="1" hangingPunct="1">
              <a:lnSpc>
                <a:spcPct val="90000"/>
              </a:lnSpc>
            </a:pPr>
            <a:r>
              <a:rPr lang="fr-FR" altLang="zh-CN" sz="2000" smtClean="0">
                <a:latin typeface="Comic Sans MS" pitchFamily="66" charset="0"/>
                <a:ea typeface="SimSun" pitchFamily="2" charset="-122"/>
              </a:rPr>
              <a:t>Sur qui (sur quoi) agit-il ?</a:t>
            </a:r>
          </a:p>
          <a:p>
            <a:pPr eaLnBrk="1" hangingPunct="1">
              <a:lnSpc>
                <a:spcPct val="90000"/>
              </a:lnSpc>
            </a:pPr>
            <a:r>
              <a:rPr lang="fr-FR" altLang="zh-CN" sz="2000" smtClean="0">
                <a:latin typeface="Comic Sans MS" pitchFamily="66" charset="0"/>
                <a:ea typeface="SimSun" pitchFamily="2" charset="-122"/>
              </a:rPr>
              <a:t>Dans quel but ?</a:t>
            </a:r>
          </a:p>
          <a:p>
            <a:pPr eaLnBrk="1" hangingPunct="1">
              <a:lnSpc>
                <a:spcPct val="90000"/>
              </a:lnSpc>
            </a:pPr>
            <a:endParaRPr lang="fr-FR" altLang="zh-CN" sz="2000" smtClean="0">
              <a:latin typeface="Comic Sans MS" pitchFamily="66" charset="0"/>
              <a:ea typeface="SimSun" pitchFamily="2" charset="-122"/>
            </a:endParaRPr>
          </a:p>
          <a:p>
            <a:pPr eaLnBrk="1" hangingPunct="1">
              <a:lnSpc>
                <a:spcPct val="90000"/>
              </a:lnSpc>
            </a:pPr>
            <a:r>
              <a:rPr lang="fr-FR" altLang="zh-CN" sz="2000" smtClean="0">
                <a:latin typeface="Comic Sans MS" pitchFamily="66" charset="0"/>
                <a:ea typeface="SimSun" pitchFamily="2" charset="-122"/>
              </a:rPr>
              <a:t>On énonce le besoin par une représentation schématique « la bête à cornes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numéro de diapositive 5"/>
          <p:cNvSpPr>
            <a:spLocks noGrp="1"/>
          </p:cNvSpPr>
          <p:nvPr>
            <p:ph type="sldNum" sz="quarter" idx="12"/>
          </p:nvPr>
        </p:nvSpPr>
        <p:spPr/>
        <p:txBody>
          <a:bodyPr/>
          <a:lstStyle/>
          <a:p>
            <a:pPr>
              <a:defRPr/>
            </a:pPr>
            <a:fld id="{B56761D4-5173-44F3-9512-D7DE288546E2}" type="slidenum">
              <a:rPr lang="fr-FR"/>
              <a:pPr>
                <a:defRPr/>
              </a:pPr>
              <a:t>8</a:t>
            </a:fld>
            <a:endParaRPr lang="fr-FR"/>
          </a:p>
        </p:txBody>
      </p:sp>
      <p:grpSp>
        <p:nvGrpSpPr>
          <p:cNvPr id="15363" name="Group 4"/>
          <p:cNvGrpSpPr>
            <a:grpSpLocks noChangeAspect="1"/>
          </p:cNvGrpSpPr>
          <p:nvPr/>
        </p:nvGrpSpPr>
        <p:grpSpPr bwMode="auto">
          <a:xfrm>
            <a:off x="1187450" y="1412875"/>
            <a:ext cx="6884988" cy="5383213"/>
            <a:chOff x="2198" y="-1259"/>
            <a:chExt cx="7200" cy="6048"/>
          </a:xfrm>
        </p:grpSpPr>
        <p:sp>
          <p:nvSpPr>
            <p:cNvPr id="15365" name="AutoShape 5"/>
            <p:cNvSpPr>
              <a:spLocks noChangeAspect="1" noChangeArrowheads="1"/>
            </p:cNvSpPr>
            <p:nvPr/>
          </p:nvSpPr>
          <p:spPr bwMode="auto">
            <a:xfrm>
              <a:off x="2198" y="-1259"/>
              <a:ext cx="7200" cy="6048"/>
            </a:xfrm>
            <a:prstGeom prst="rect">
              <a:avLst/>
            </a:prstGeom>
            <a:noFill/>
            <a:ln w="9525">
              <a:noFill/>
              <a:miter lim="800000"/>
              <a:headEnd/>
              <a:tailEnd/>
            </a:ln>
          </p:spPr>
          <p:txBody>
            <a:bodyPr/>
            <a:lstStyle/>
            <a:p>
              <a:endParaRPr lang="fr-FR"/>
            </a:p>
          </p:txBody>
        </p:sp>
        <p:sp>
          <p:nvSpPr>
            <p:cNvPr id="15366" name="Text Box 6"/>
            <p:cNvSpPr txBox="1">
              <a:spLocks noChangeArrowheads="1"/>
            </p:cNvSpPr>
            <p:nvPr/>
          </p:nvSpPr>
          <p:spPr bwMode="auto">
            <a:xfrm>
              <a:off x="2486" y="-1115"/>
              <a:ext cx="1728" cy="720"/>
            </a:xfrm>
            <a:prstGeom prst="rect">
              <a:avLst/>
            </a:prstGeom>
            <a:solidFill>
              <a:srgbClr val="FFFFFF"/>
            </a:solidFill>
            <a:ln w="9525">
              <a:solidFill>
                <a:srgbClr val="000000"/>
              </a:solidFill>
              <a:miter lim="800000"/>
              <a:headEnd/>
              <a:tailEnd/>
            </a:ln>
          </p:spPr>
          <p:txBody>
            <a:bodyPr/>
            <a:lstStyle/>
            <a:p>
              <a:pPr algn="ctr"/>
              <a:r>
                <a:rPr lang="fr-FR" sz="1600">
                  <a:latin typeface="Times New Roman" pitchFamily="18" charset="0"/>
                </a:rPr>
                <a:t>A qui rend-il service ?</a:t>
              </a:r>
              <a:endParaRPr lang="fr-FR" sz="1600"/>
            </a:p>
          </p:txBody>
        </p:sp>
        <p:sp>
          <p:nvSpPr>
            <p:cNvPr id="15367" name="Text Box 7"/>
            <p:cNvSpPr txBox="1">
              <a:spLocks noChangeArrowheads="1"/>
            </p:cNvSpPr>
            <p:nvPr/>
          </p:nvSpPr>
          <p:spPr bwMode="auto">
            <a:xfrm>
              <a:off x="6806" y="-1115"/>
              <a:ext cx="2016" cy="720"/>
            </a:xfrm>
            <a:prstGeom prst="rect">
              <a:avLst/>
            </a:prstGeom>
            <a:solidFill>
              <a:srgbClr val="FFFFFF"/>
            </a:solidFill>
            <a:ln w="9525">
              <a:solidFill>
                <a:srgbClr val="000000"/>
              </a:solidFill>
              <a:miter lim="800000"/>
              <a:headEnd/>
              <a:tailEnd/>
            </a:ln>
          </p:spPr>
          <p:txBody>
            <a:bodyPr/>
            <a:lstStyle/>
            <a:p>
              <a:pPr algn="ctr"/>
              <a:r>
                <a:rPr lang="fr-FR" sz="1600">
                  <a:latin typeface="Times New Roman" pitchFamily="18" charset="0"/>
                </a:rPr>
                <a:t>Sur quoi agit-il ?</a:t>
              </a:r>
              <a:endParaRPr lang="fr-FR" sz="1600"/>
            </a:p>
          </p:txBody>
        </p:sp>
        <p:sp>
          <p:nvSpPr>
            <p:cNvPr id="15368" name="Text Box 8"/>
            <p:cNvSpPr txBox="1">
              <a:spLocks noChangeArrowheads="1"/>
            </p:cNvSpPr>
            <p:nvPr/>
          </p:nvSpPr>
          <p:spPr bwMode="auto">
            <a:xfrm>
              <a:off x="4502" y="2485"/>
              <a:ext cx="2448" cy="576"/>
            </a:xfrm>
            <a:prstGeom prst="rect">
              <a:avLst/>
            </a:prstGeom>
            <a:solidFill>
              <a:srgbClr val="FFFFFF"/>
            </a:solidFill>
            <a:ln w="9525">
              <a:solidFill>
                <a:srgbClr val="000000"/>
              </a:solidFill>
              <a:miter lim="800000"/>
              <a:headEnd/>
              <a:tailEnd/>
            </a:ln>
          </p:spPr>
          <p:txBody>
            <a:bodyPr/>
            <a:lstStyle/>
            <a:p>
              <a:pPr algn="ctr"/>
              <a:r>
                <a:rPr lang="fr-FR" sz="1600">
                  <a:latin typeface="Times New Roman" pitchFamily="18" charset="0"/>
                </a:rPr>
                <a:t>Dans quel but ?</a:t>
              </a:r>
              <a:endParaRPr lang="fr-FR" sz="1600"/>
            </a:p>
          </p:txBody>
        </p:sp>
        <p:sp>
          <p:nvSpPr>
            <p:cNvPr id="15369" name="Oval 9"/>
            <p:cNvSpPr>
              <a:spLocks noChangeArrowheads="1"/>
            </p:cNvSpPr>
            <p:nvPr/>
          </p:nvSpPr>
          <p:spPr bwMode="auto">
            <a:xfrm>
              <a:off x="2342" y="-251"/>
              <a:ext cx="1872" cy="1008"/>
            </a:xfrm>
            <a:prstGeom prst="ellipse">
              <a:avLst/>
            </a:prstGeom>
            <a:solidFill>
              <a:srgbClr val="FFFFFF"/>
            </a:solidFill>
            <a:ln w="9525">
              <a:solidFill>
                <a:srgbClr val="000000"/>
              </a:solidFill>
              <a:round/>
              <a:headEnd/>
              <a:tailEnd/>
            </a:ln>
          </p:spPr>
          <p:txBody>
            <a:bodyPr/>
            <a:lstStyle/>
            <a:p>
              <a:r>
                <a:rPr lang="fr-FR" sz="1600">
                  <a:solidFill>
                    <a:srgbClr val="FF0000"/>
                  </a:solidFill>
                  <a:latin typeface="Times New Roman" pitchFamily="18" charset="0"/>
                </a:rPr>
                <a:t>Aux élèves de 6</a:t>
              </a:r>
              <a:r>
                <a:rPr lang="fr-FR" sz="1600" baseline="30000">
                  <a:solidFill>
                    <a:srgbClr val="FF0000"/>
                  </a:solidFill>
                  <a:latin typeface="Times New Roman" pitchFamily="18" charset="0"/>
                </a:rPr>
                <a:t>ème</a:t>
              </a:r>
              <a:r>
                <a:rPr lang="fr-FR" sz="1600">
                  <a:solidFill>
                    <a:srgbClr val="FF0000"/>
                  </a:solidFill>
                  <a:latin typeface="Times New Roman" pitchFamily="18" charset="0"/>
                </a:rPr>
                <a:t> .</a:t>
              </a:r>
              <a:endParaRPr lang="fr-FR" sz="1600"/>
            </a:p>
          </p:txBody>
        </p:sp>
        <p:sp>
          <p:nvSpPr>
            <p:cNvPr id="15370" name="Oval 10"/>
            <p:cNvSpPr>
              <a:spLocks noChangeArrowheads="1"/>
            </p:cNvSpPr>
            <p:nvPr/>
          </p:nvSpPr>
          <p:spPr bwMode="auto">
            <a:xfrm>
              <a:off x="6374" y="-251"/>
              <a:ext cx="2304" cy="1008"/>
            </a:xfrm>
            <a:prstGeom prst="ellipse">
              <a:avLst/>
            </a:prstGeom>
            <a:solidFill>
              <a:srgbClr val="FFFFFF"/>
            </a:solidFill>
            <a:ln w="9525">
              <a:solidFill>
                <a:srgbClr val="000000"/>
              </a:solidFill>
              <a:round/>
              <a:headEnd/>
              <a:tailEnd/>
            </a:ln>
          </p:spPr>
          <p:txBody>
            <a:bodyPr/>
            <a:lstStyle/>
            <a:p>
              <a:r>
                <a:rPr lang="fr-FR" sz="1600">
                  <a:solidFill>
                    <a:srgbClr val="FF0000"/>
                  </a:solidFill>
                  <a:latin typeface="Times New Roman" pitchFamily="18" charset="0"/>
                </a:rPr>
                <a:t>Sur la vitesse du vent.</a:t>
              </a:r>
              <a:endParaRPr lang="fr-FR" sz="1600"/>
            </a:p>
          </p:txBody>
        </p:sp>
        <p:sp>
          <p:nvSpPr>
            <p:cNvPr id="15371" name="Oval 11"/>
            <p:cNvSpPr>
              <a:spLocks noChangeArrowheads="1"/>
            </p:cNvSpPr>
            <p:nvPr/>
          </p:nvSpPr>
          <p:spPr bwMode="auto">
            <a:xfrm>
              <a:off x="4790" y="1045"/>
              <a:ext cx="1872" cy="1008"/>
            </a:xfrm>
            <a:prstGeom prst="ellipse">
              <a:avLst/>
            </a:prstGeom>
            <a:solidFill>
              <a:srgbClr val="FFFFFF"/>
            </a:solidFill>
            <a:ln w="9525">
              <a:solidFill>
                <a:srgbClr val="000000"/>
              </a:solidFill>
              <a:round/>
              <a:headEnd/>
              <a:tailEnd/>
            </a:ln>
          </p:spPr>
          <p:txBody>
            <a:bodyPr/>
            <a:lstStyle/>
            <a:p>
              <a:r>
                <a:rPr lang="fr-FR" sz="1600">
                  <a:latin typeface="Times New Roman" pitchFamily="18" charset="0"/>
                </a:rPr>
                <a:t>Anémomètre</a:t>
              </a:r>
              <a:endParaRPr lang="fr-FR" sz="1600"/>
            </a:p>
          </p:txBody>
        </p:sp>
        <p:sp>
          <p:nvSpPr>
            <p:cNvPr id="15372" name="Oval 12"/>
            <p:cNvSpPr>
              <a:spLocks noChangeArrowheads="1"/>
            </p:cNvSpPr>
            <p:nvPr/>
          </p:nvSpPr>
          <p:spPr bwMode="auto">
            <a:xfrm>
              <a:off x="3782" y="3205"/>
              <a:ext cx="3888" cy="1440"/>
            </a:xfrm>
            <a:prstGeom prst="ellipse">
              <a:avLst/>
            </a:prstGeom>
            <a:solidFill>
              <a:srgbClr val="FFFFFF"/>
            </a:solidFill>
            <a:ln w="9525">
              <a:solidFill>
                <a:srgbClr val="000000"/>
              </a:solidFill>
              <a:round/>
              <a:headEnd/>
              <a:tailEnd/>
            </a:ln>
          </p:spPr>
          <p:txBody>
            <a:bodyPr/>
            <a:lstStyle/>
            <a:p>
              <a:r>
                <a:rPr lang="fr-FR" sz="1600">
                  <a:solidFill>
                    <a:srgbClr val="FF0000"/>
                  </a:solidFill>
                  <a:latin typeface="Times New Roman" pitchFamily="18" charset="0"/>
                </a:rPr>
                <a:t>Mesurer la vitesse du vent pour commander un store</a:t>
              </a:r>
              <a:endParaRPr lang="fr-FR" sz="1600"/>
            </a:p>
          </p:txBody>
        </p:sp>
        <p:cxnSp>
          <p:nvCxnSpPr>
            <p:cNvPr id="15373" name="AutoShape 13"/>
            <p:cNvCxnSpPr>
              <a:cxnSpLocks noChangeShapeType="1"/>
              <a:stCxn id="15369" idx="4"/>
              <a:endCxn id="15371" idx="2"/>
            </p:cNvCxnSpPr>
            <p:nvPr/>
          </p:nvCxnSpPr>
          <p:spPr bwMode="auto">
            <a:xfrm rot="16200000" flipH="1">
              <a:off x="3638" y="397"/>
              <a:ext cx="792" cy="1512"/>
            </a:xfrm>
            <a:prstGeom prst="bentConnector2">
              <a:avLst/>
            </a:prstGeom>
            <a:noFill/>
            <a:ln w="9525">
              <a:solidFill>
                <a:srgbClr val="000000"/>
              </a:solidFill>
              <a:miter lim="800000"/>
              <a:headEnd/>
              <a:tailEnd/>
            </a:ln>
          </p:spPr>
        </p:cxnSp>
        <p:cxnSp>
          <p:nvCxnSpPr>
            <p:cNvPr id="15374" name="AutoShape 14"/>
            <p:cNvCxnSpPr>
              <a:cxnSpLocks noChangeShapeType="1"/>
              <a:stCxn id="15371" idx="6"/>
              <a:endCxn id="15370" idx="4"/>
            </p:cNvCxnSpPr>
            <p:nvPr/>
          </p:nvCxnSpPr>
          <p:spPr bwMode="auto">
            <a:xfrm flipV="1">
              <a:off x="6662" y="757"/>
              <a:ext cx="864" cy="792"/>
            </a:xfrm>
            <a:prstGeom prst="bentConnector2">
              <a:avLst/>
            </a:prstGeom>
            <a:noFill/>
            <a:ln w="9525">
              <a:solidFill>
                <a:srgbClr val="000000"/>
              </a:solidFill>
              <a:miter lim="800000"/>
              <a:headEnd/>
              <a:tailEnd/>
            </a:ln>
          </p:spPr>
        </p:cxnSp>
        <p:cxnSp>
          <p:nvCxnSpPr>
            <p:cNvPr id="15375" name="AutoShape 15"/>
            <p:cNvCxnSpPr>
              <a:cxnSpLocks noChangeShapeType="1"/>
              <a:stCxn id="15371" idx="6"/>
              <a:endCxn id="15368" idx="0"/>
            </p:cNvCxnSpPr>
            <p:nvPr/>
          </p:nvCxnSpPr>
          <p:spPr bwMode="auto">
            <a:xfrm flipH="1">
              <a:off x="5726" y="1549"/>
              <a:ext cx="936" cy="936"/>
            </a:xfrm>
            <a:prstGeom prst="bentConnector4">
              <a:avLst>
                <a:gd name="adj1" fmla="val -30769"/>
                <a:gd name="adj2" fmla="val 76921"/>
              </a:avLst>
            </a:prstGeom>
            <a:noFill/>
            <a:ln w="9525">
              <a:solidFill>
                <a:srgbClr val="000000"/>
              </a:solidFill>
              <a:miter lim="800000"/>
              <a:headEnd/>
              <a:tailEnd type="triangle" w="med" len="med"/>
            </a:ln>
          </p:spPr>
        </p:cxnSp>
      </p:grpSp>
      <p:sp>
        <p:nvSpPr>
          <p:cNvPr id="15364" name="Rectangle 16"/>
          <p:cNvSpPr>
            <a:spLocks noGrp="1" noChangeArrowheads="1"/>
          </p:cNvSpPr>
          <p:nvPr>
            <p:ph type="title"/>
          </p:nvPr>
        </p:nvSpPr>
        <p:spPr/>
        <p:txBody>
          <a:bodyPr/>
          <a:lstStyle/>
          <a:p>
            <a:pPr eaLnBrk="1" hangingPunct="1"/>
            <a:r>
              <a:rPr lang="fr-FR" sz="4000" smtClean="0">
                <a:latin typeface="Comic Sans MS" pitchFamily="66" charset="0"/>
              </a:rPr>
              <a:t>La bête à cornes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D1982F7F-F3F0-4670-9BF5-633326761EDE}" type="slidenum">
              <a:rPr lang="fr-FR"/>
              <a:pPr>
                <a:defRPr/>
              </a:pPr>
              <a:t>9</a:t>
            </a:fld>
            <a:endParaRPr lang="fr-FR"/>
          </a:p>
        </p:txBody>
      </p:sp>
      <p:sp>
        <p:nvSpPr>
          <p:cNvPr id="16387" name="Rectangle 2"/>
          <p:cNvSpPr>
            <a:spLocks noGrp="1" noChangeArrowheads="1"/>
          </p:cNvSpPr>
          <p:nvPr>
            <p:ph type="title"/>
          </p:nvPr>
        </p:nvSpPr>
        <p:spPr/>
        <p:txBody>
          <a:bodyPr/>
          <a:lstStyle/>
          <a:p>
            <a:pPr eaLnBrk="1" hangingPunct="1"/>
            <a:r>
              <a:rPr lang="fr-FR" altLang="zh-CN" sz="4000" smtClean="0">
                <a:latin typeface="Comic Sans MS" pitchFamily="66" charset="0"/>
                <a:ea typeface="SimSun" pitchFamily="2" charset="-122"/>
              </a:rPr>
              <a:t>Elaboration du CdCf</a:t>
            </a:r>
          </a:p>
        </p:txBody>
      </p:sp>
      <p:sp>
        <p:nvSpPr>
          <p:cNvPr id="16388" name="Rectangle 3"/>
          <p:cNvSpPr>
            <a:spLocks noGrp="1" noChangeArrowheads="1"/>
          </p:cNvSpPr>
          <p:nvPr>
            <p:ph type="body" idx="1"/>
          </p:nvPr>
        </p:nvSpPr>
        <p:spPr/>
        <p:txBody>
          <a:bodyPr/>
          <a:lstStyle/>
          <a:p>
            <a:pPr eaLnBrk="1" hangingPunct="1"/>
            <a:r>
              <a:rPr lang="fr-FR" altLang="zh-CN" sz="2000" smtClean="0">
                <a:latin typeface="Comic Sans MS" pitchFamily="66" charset="0"/>
                <a:ea typeface="SimSun" pitchFamily="2" charset="-122"/>
              </a:rPr>
              <a:t>Un produit est conçu pour répondre aux besoins des utilisateurs. Ce sont les fonctions de qui relient les milieux extérieurs environnant  le produit et les milieux extérieurs du système qui vont permettre de créer le produit.</a:t>
            </a:r>
          </a:p>
          <a:p>
            <a:pPr eaLnBrk="1" hangingPunct="1">
              <a:buFontTx/>
              <a:buNone/>
            </a:pPr>
            <a:endParaRPr lang="fr-FR" altLang="zh-CN" sz="2000" smtClean="0">
              <a:latin typeface="Comic Sans MS" pitchFamily="66" charset="0"/>
              <a:ea typeface="SimSun" pitchFamily="2" charset="-122"/>
            </a:endParaRPr>
          </a:p>
          <a:p>
            <a:pPr eaLnBrk="1" hangingPunct="1"/>
            <a:r>
              <a:rPr lang="fr-FR" altLang="zh-CN" sz="2000" smtClean="0">
                <a:latin typeface="Comic Sans MS" pitchFamily="66" charset="0"/>
                <a:ea typeface="SimSun" pitchFamily="2" charset="-122"/>
              </a:rPr>
              <a:t>On regroupe à l’aide d’un graphique circulaire les éléments de l’environnement du produit en situation, produit en utilisation, au repos et en contact virtuel avec ce dernier. Pour cela on établit un schéma intitulé « la pieuvre ».</a:t>
            </a:r>
            <a:endParaRPr lang="fr-FR" sz="2000" smtClean="0">
              <a:latin typeface="Comic Sans MS" pitchFamily="66"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Espace réservé du numéro de diapositive 5"/>
          <p:cNvSpPr>
            <a:spLocks noGrp="1"/>
          </p:cNvSpPr>
          <p:nvPr>
            <p:ph type="sldNum" sz="quarter" idx="12"/>
          </p:nvPr>
        </p:nvSpPr>
        <p:spPr/>
        <p:txBody>
          <a:bodyPr/>
          <a:lstStyle/>
          <a:p>
            <a:pPr>
              <a:defRPr/>
            </a:pPr>
            <a:fld id="{57FC3B89-6FB5-4827-AB90-BFB9523AD434}" type="slidenum">
              <a:rPr lang="fr-FR"/>
              <a:pPr>
                <a:defRPr/>
              </a:pPr>
              <a:t>10</a:t>
            </a:fld>
            <a:endParaRPr lang="fr-FR"/>
          </a:p>
        </p:txBody>
      </p:sp>
      <p:sp>
        <p:nvSpPr>
          <p:cNvPr id="17411" name="Rectangle 2"/>
          <p:cNvSpPr>
            <a:spLocks noGrp="1" noChangeArrowheads="1"/>
          </p:cNvSpPr>
          <p:nvPr>
            <p:ph type="title"/>
          </p:nvPr>
        </p:nvSpPr>
        <p:spPr>
          <a:xfrm>
            <a:off x="457200" y="274638"/>
            <a:ext cx="8229600" cy="922337"/>
          </a:xfrm>
        </p:spPr>
        <p:txBody>
          <a:bodyPr/>
          <a:lstStyle/>
          <a:p>
            <a:pPr eaLnBrk="1" hangingPunct="1"/>
            <a:r>
              <a:rPr lang="fr-FR" altLang="zh-CN" sz="4000" smtClean="0">
                <a:latin typeface="Comic Sans MS" pitchFamily="66" charset="0"/>
                <a:ea typeface="SimSun" pitchFamily="2" charset="-122"/>
              </a:rPr>
              <a:t>La pieuvre</a:t>
            </a:r>
          </a:p>
        </p:txBody>
      </p:sp>
      <p:grpSp>
        <p:nvGrpSpPr>
          <p:cNvPr id="17412" name="Group 4"/>
          <p:cNvGrpSpPr>
            <a:grpSpLocks noChangeAspect="1"/>
          </p:cNvGrpSpPr>
          <p:nvPr/>
        </p:nvGrpSpPr>
        <p:grpSpPr bwMode="auto">
          <a:xfrm>
            <a:off x="0" y="1111250"/>
            <a:ext cx="8208963" cy="5746750"/>
            <a:chOff x="2198" y="6496"/>
            <a:chExt cx="7200" cy="5040"/>
          </a:xfrm>
        </p:grpSpPr>
        <p:sp>
          <p:nvSpPr>
            <p:cNvPr id="17413" name="AutoShape 5"/>
            <p:cNvSpPr>
              <a:spLocks noChangeAspect="1" noChangeArrowheads="1"/>
            </p:cNvSpPr>
            <p:nvPr/>
          </p:nvSpPr>
          <p:spPr bwMode="auto">
            <a:xfrm>
              <a:off x="2198" y="6496"/>
              <a:ext cx="7200" cy="5040"/>
            </a:xfrm>
            <a:prstGeom prst="rect">
              <a:avLst/>
            </a:prstGeom>
            <a:noFill/>
            <a:ln w="9525">
              <a:noFill/>
              <a:miter lim="800000"/>
              <a:headEnd/>
              <a:tailEnd/>
            </a:ln>
          </p:spPr>
          <p:txBody>
            <a:bodyPr/>
            <a:lstStyle/>
            <a:p>
              <a:endParaRPr lang="fr-FR"/>
            </a:p>
          </p:txBody>
        </p:sp>
        <p:sp>
          <p:nvSpPr>
            <p:cNvPr id="17414" name="Oval 6"/>
            <p:cNvSpPr>
              <a:spLocks noChangeArrowheads="1"/>
            </p:cNvSpPr>
            <p:nvPr/>
          </p:nvSpPr>
          <p:spPr bwMode="auto">
            <a:xfrm>
              <a:off x="4214" y="8368"/>
              <a:ext cx="3024" cy="1152"/>
            </a:xfrm>
            <a:prstGeom prst="ellipse">
              <a:avLst/>
            </a:prstGeom>
            <a:solidFill>
              <a:schemeClr val="accent1"/>
            </a:solidFill>
            <a:ln w="12700">
              <a:solidFill>
                <a:schemeClr val="accent1"/>
              </a:solidFill>
              <a:round/>
              <a:headEnd/>
              <a:tailEnd/>
            </a:ln>
          </p:spPr>
          <p:txBody>
            <a:bodyPr/>
            <a:lstStyle/>
            <a:p>
              <a:pPr algn="ctr"/>
              <a:endParaRPr lang="fr-FR">
                <a:latin typeface="Times New Roman" pitchFamily="18" charset="0"/>
              </a:endParaRPr>
            </a:p>
            <a:p>
              <a:pPr algn="ctr"/>
              <a:r>
                <a:rPr lang="fr-FR">
                  <a:latin typeface="Times New Roman" pitchFamily="18" charset="0"/>
                </a:rPr>
                <a:t>L’anémomètre </a:t>
              </a:r>
              <a:endParaRPr lang="fr-FR"/>
            </a:p>
          </p:txBody>
        </p:sp>
        <p:sp>
          <p:nvSpPr>
            <p:cNvPr id="17415" name="Oval 8"/>
            <p:cNvSpPr>
              <a:spLocks noChangeArrowheads="1"/>
            </p:cNvSpPr>
            <p:nvPr/>
          </p:nvSpPr>
          <p:spPr bwMode="auto">
            <a:xfrm>
              <a:off x="7814" y="7936"/>
              <a:ext cx="1152" cy="432"/>
            </a:xfrm>
            <a:prstGeom prst="ellipse">
              <a:avLst/>
            </a:prstGeom>
            <a:solidFill>
              <a:srgbClr val="FFFFFF"/>
            </a:solidFill>
            <a:ln w="9525">
              <a:solidFill>
                <a:srgbClr val="000000"/>
              </a:solidFill>
              <a:round/>
              <a:headEnd/>
              <a:tailEnd/>
            </a:ln>
          </p:spPr>
          <p:txBody>
            <a:bodyPr/>
            <a:lstStyle/>
            <a:p>
              <a:r>
                <a:rPr lang="fr-FR" sz="1200">
                  <a:solidFill>
                    <a:srgbClr val="FF0000"/>
                  </a:solidFill>
                  <a:latin typeface="Times New Roman" pitchFamily="18" charset="0"/>
                </a:rPr>
                <a:t>Esthétique</a:t>
              </a:r>
              <a:endParaRPr lang="fr-FR"/>
            </a:p>
          </p:txBody>
        </p:sp>
        <p:sp>
          <p:nvSpPr>
            <p:cNvPr id="17416" name="Oval 9"/>
            <p:cNvSpPr>
              <a:spLocks noChangeArrowheads="1"/>
            </p:cNvSpPr>
            <p:nvPr/>
          </p:nvSpPr>
          <p:spPr bwMode="auto">
            <a:xfrm>
              <a:off x="7958" y="8656"/>
              <a:ext cx="1296" cy="720"/>
            </a:xfrm>
            <a:prstGeom prst="ellipse">
              <a:avLst/>
            </a:prstGeom>
            <a:solidFill>
              <a:srgbClr val="FFFFFF"/>
            </a:solidFill>
            <a:ln w="9525">
              <a:solidFill>
                <a:srgbClr val="000000"/>
              </a:solidFill>
              <a:round/>
              <a:headEnd/>
              <a:tailEnd/>
            </a:ln>
          </p:spPr>
          <p:txBody>
            <a:bodyPr/>
            <a:lstStyle/>
            <a:p>
              <a:r>
                <a:rPr lang="fr-FR" sz="1200">
                  <a:solidFill>
                    <a:srgbClr val="FF3300"/>
                  </a:solidFill>
                  <a:latin typeface="Times New Roman" pitchFamily="18" charset="0"/>
                </a:rPr>
                <a:t>Le vent</a:t>
              </a:r>
              <a:endParaRPr lang="fr-FR">
                <a:solidFill>
                  <a:srgbClr val="FF3300"/>
                </a:solidFill>
              </a:endParaRPr>
            </a:p>
          </p:txBody>
        </p:sp>
        <p:sp>
          <p:nvSpPr>
            <p:cNvPr id="17417" name="Oval 10"/>
            <p:cNvSpPr>
              <a:spLocks noChangeArrowheads="1"/>
            </p:cNvSpPr>
            <p:nvPr/>
          </p:nvSpPr>
          <p:spPr bwMode="auto">
            <a:xfrm>
              <a:off x="5080" y="7088"/>
              <a:ext cx="1296" cy="432"/>
            </a:xfrm>
            <a:prstGeom prst="ellipse">
              <a:avLst/>
            </a:prstGeom>
            <a:solidFill>
              <a:srgbClr val="FFFFFF"/>
            </a:solidFill>
            <a:ln w="9525">
              <a:solidFill>
                <a:srgbClr val="000000"/>
              </a:solidFill>
              <a:round/>
              <a:headEnd/>
              <a:tailEnd/>
            </a:ln>
          </p:spPr>
          <p:txBody>
            <a:bodyPr/>
            <a:lstStyle/>
            <a:p>
              <a:r>
                <a:rPr lang="fr-FR" sz="1200">
                  <a:solidFill>
                    <a:srgbClr val="FF0000"/>
                  </a:solidFill>
                  <a:latin typeface="Times New Roman" pitchFamily="18" charset="0"/>
                </a:rPr>
                <a:t>Sécurité</a:t>
              </a:r>
              <a:endParaRPr lang="fr-FR"/>
            </a:p>
          </p:txBody>
        </p:sp>
        <p:sp>
          <p:nvSpPr>
            <p:cNvPr id="17418" name="Oval 11"/>
            <p:cNvSpPr>
              <a:spLocks noChangeArrowheads="1"/>
            </p:cNvSpPr>
            <p:nvPr/>
          </p:nvSpPr>
          <p:spPr bwMode="auto">
            <a:xfrm>
              <a:off x="2630" y="9808"/>
              <a:ext cx="1296" cy="720"/>
            </a:xfrm>
            <a:prstGeom prst="ellipse">
              <a:avLst/>
            </a:prstGeom>
            <a:solidFill>
              <a:srgbClr val="FFFFFF"/>
            </a:solidFill>
            <a:ln w="9525">
              <a:solidFill>
                <a:srgbClr val="000000"/>
              </a:solidFill>
              <a:round/>
              <a:headEnd/>
              <a:tailEnd/>
            </a:ln>
          </p:spPr>
          <p:txBody>
            <a:bodyPr/>
            <a:lstStyle/>
            <a:p>
              <a:r>
                <a:rPr lang="fr-FR" sz="1200">
                  <a:solidFill>
                    <a:srgbClr val="FF3300"/>
                  </a:solidFill>
                  <a:latin typeface="Times New Roman" pitchFamily="18" charset="0"/>
                </a:rPr>
                <a:t>L’élève</a:t>
              </a:r>
              <a:endParaRPr lang="fr-FR">
                <a:solidFill>
                  <a:srgbClr val="FF3300"/>
                </a:solidFill>
              </a:endParaRPr>
            </a:p>
          </p:txBody>
        </p:sp>
        <p:sp>
          <p:nvSpPr>
            <p:cNvPr id="17419" name="Oval 12"/>
            <p:cNvSpPr>
              <a:spLocks noChangeArrowheads="1"/>
            </p:cNvSpPr>
            <p:nvPr/>
          </p:nvSpPr>
          <p:spPr bwMode="auto">
            <a:xfrm>
              <a:off x="4790" y="10096"/>
              <a:ext cx="1584" cy="576"/>
            </a:xfrm>
            <a:prstGeom prst="ellipse">
              <a:avLst/>
            </a:prstGeom>
            <a:solidFill>
              <a:srgbClr val="FFFFFF"/>
            </a:solidFill>
            <a:ln w="9525">
              <a:solidFill>
                <a:srgbClr val="000000"/>
              </a:solidFill>
              <a:round/>
              <a:headEnd/>
              <a:tailEnd/>
            </a:ln>
          </p:spPr>
          <p:txBody>
            <a:bodyPr/>
            <a:lstStyle/>
            <a:p>
              <a:r>
                <a:rPr lang="fr-FR" sz="1200">
                  <a:solidFill>
                    <a:srgbClr val="FF0000"/>
                  </a:solidFill>
                  <a:latin typeface="Times New Roman" pitchFamily="18" charset="0"/>
                </a:rPr>
                <a:t>Etanchéité</a:t>
              </a:r>
              <a:endParaRPr lang="fr-FR"/>
            </a:p>
          </p:txBody>
        </p:sp>
        <p:sp>
          <p:nvSpPr>
            <p:cNvPr id="17420" name="Oval 13"/>
            <p:cNvSpPr>
              <a:spLocks noChangeArrowheads="1"/>
            </p:cNvSpPr>
            <p:nvPr/>
          </p:nvSpPr>
          <p:spPr bwMode="auto">
            <a:xfrm>
              <a:off x="7094" y="10096"/>
              <a:ext cx="1728" cy="720"/>
            </a:xfrm>
            <a:prstGeom prst="ellipse">
              <a:avLst/>
            </a:prstGeom>
            <a:solidFill>
              <a:srgbClr val="FFFFFF"/>
            </a:solidFill>
            <a:ln w="9525">
              <a:solidFill>
                <a:srgbClr val="000000"/>
              </a:solidFill>
              <a:round/>
              <a:headEnd/>
              <a:tailEnd/>
            </a:ln>
          </p:spPr>
          <p:txBody>
            <a:bodyPr/>
            <a:lstStyle/>
            <a:p>
              <a:r>
                <a:rPr lang="fr-FR" sz="1200">
                  <a:solidFill>
                    <a:srgbClr val="FF0000"/>
                  </a:solidFill>
                  <a:latin typeface="Times New Roman" pitchFamily="18" charset="0"/>
                </a:rPr>
                <a:t>Machines en technologie</a:t>
              </a:r>
              <a:endParaRPr lang="fr-FR"/>
            </a:p>
          </p:txBody>
        </p:sp>
        <p:sp>
          <p:nvSpPr>
            <p:cNvPr id="17421" name="Oval 14"/>
            <p:cNvSpPr>
              <a:spLocks noChangeArrowheads="1"/>
            </p:cNvSpPr>
            <p:nvPr/>
          </p:nvSpPr>
          <p:spPr bwMode="auto">
            <a:xfrm>
              <a:off x="3451" y="7276"/>
              <a:ext cx="1152" cy="432"/>
            </a:xfrm>
            <a:prstGeom prst="ellipse">
              <a:avLst/>
            </a:prstGeom>
            <a:solidFill>
              <a:srgbClr val="FFFFFF"/>
            </a:solidFill>
            <a:ln w="9525">
              <a:solidFill>
                <a:srgbClr val="000000"/>
              </a:solidFill>
              <a:round/>
              <a:headEnd/>
              <a:tailEnd/>
            </a:ln>
          </p:spPr>
          <p:txBody>
            <a:bodyPr/>
            <a:lstStyle/>
            <a:p>
              <a:r>
                <a:rPr lang="fr-FR" sz="1200">
                  <a:solidFill>
                    <a:srgbClr val="FF0000"/>
                  </a:solidFill>
                  <a:latin typeface="Times New Roman" pitchFamily="18" charset="0"/>
                </a:rPr>
                <a:t>Stabilité</a:t>
              </a:r>
              <a:endParaRPr lang="fr-FR"/>
            </a:p>
          </p:txBody>
        </p:sp>
        <p:sp>
          <p:nvSpPr>
            <p:cNvPr id="17422" name="Line 15"/>
            <p:cNvSpPr>
              <a:spLocks noChangeShapeType="1"/>
            </p:cNvSpPr>
            <p:nvPr/>
          </p:nvSpPr>
          <p:spPr bwMode="auto">
            <a:xfrm flipV="1">
              <a:off x="3926" y="9088"/>
              <a:ext cx="1872" cy="1008"/>
            </a:xfrm>
            <a:prstGeom prst="line">
              <a:avLst/>
            </a:prstGeom>
            <a:noFill/>
            <a:ln w="9525">
              <a:solidFill>
                <a:srgbClr val="000000"/>
              </a:solidFill>
              <a:round/>
              <a:headEnd/>
              <a:tailEnd/>
            </a:ln>
          </p:spPr>
          <p:txBody>
            <a:bodyPr/>
            <a:lstStyle/>
            <a:p>
              <a:endParaRPr lang="fr-FR"/>
            </a:p>
          </p:txBody>
        </p:sp>
        <p:sp>
          <p:nvSpPr>
            <p:cNvPr id="17423" name="Line 16"/>
            <p:cNvSpPr>
              <a:spLocks noChangeShapeType="1"/>
            </p:cNvSpPr>
            <p:nvPr/>
          </p:nvSpPr>
          <p:spPr bwMode="auto">
            <a:xfrm flipV="1">
              <a:off x="5798" y="8944"/>
              <a:ext cx="2160" cy="144"/>
            </a:xfrm>
            <a:prstGeom prst="line">
              <a:avLst/>
            </a:prstGeom>
            <a:noFill/>
            <a:ln w="9525">
              <a:solidFill>
                <a:srgbClr val="000000"/>
              </a:solidFill>
              <a:round/>
              <a:headEnd/>
              <a:tailEnd/>
            </a:ln>
          </p:spPr>
          <p:txBody>
            <a:bodyPr/>
            <a:lstStyle/>
            <a:p>
              <a:endParaRPr lang="fr-FR"/>
            </a:p>
          </p:txBody>
        </p:sp>
        <p:sp>
          <p:nvSpPr>
            <p:cNvPr id="17424" name="Text Box 17"/>
            <p:cNvSpPr txBox="1">
              <a:spLocks noChangeArrowheads="1"/>
            </p:cNvSpPr>
            <p:nvPr/>
          </p:nvSpPr>
          <p:spPr bwMode="auto">
            <a:xfrm>
              <a:off x="3926" y="10096"/>
              <a:ext cx="720" cy="288"/>
            </a:xfrm>
            <a:prstGeom prst="rect">
              <a:avLst/>
            </a:prstGeom>
            <a:solidFill>
              <a:srgbClr val="FFFFFF"/>
            </a:solidFill>
            <a:ln w="9525">
              <a:noFill/>
              <a:miter lim="800000"/>
              <a:headEnd/>
              <a:tailEnd/>
            </a:ln>
          </p:spPr>
          <p:txBody>
            <a:bodyPr/>
            <a:lstStyle/>
            <a:p>
              <a:r>
                <a:rPr lang="fr-FR" sz="1200">
                  <a:solidFill>
                    <a:srgbClr val="FF3300"/>
                  </a:solidFill>
                  <a:latin typeface="Times New Roman" pitchFamily="18" charset="0"/>
                </a:rPr>
                <a:t>FP1</a:t>
              </a:r>
              <a:endParaRPr lang="fr-FR">
                <a:solidFill>
                  <a:srgbClr val="FF3300"/>
                </a:solidFill>
              </a:endParaRPr>
            </a:p>
          </p:txBody>
        </p:sp>
        <p:sp>
          <p:nvSpPr>
            <p:cNvPr id="17425" name="Line 18"/>
            <p:cNvSpPr>
              <a:spLocks noChangeShapeType="1"/>
            </p:cNvSpPr>
            <p:nvPr/>
          </p:nvSpPr>
          <p:spPr bwMode="auto">
            <a:xfrm flipV="1">
              <a:off x="7094" y="9088"/>
              <a:ext cx="864" cy="144"/>
            </a:xfrm>
            <a:prstGeom prst="line">
              <a:avLst/>
            </a:prstGeom>
            <a:noFill/>
            <a:ln w="9525">
              <a:solidFill>
                <a:srgbClr val="000000"/>
              </a:solidFill>
              <a:round/>
              <a:headEnd/>
              <a:tailEnd/>
            </a:ln>
          </p:spPr>
          <p:txBody>
            <a:bodyPr/>
            <a:lstStyle/>
            <a:p>
              <a:endParaRPr lang="fr-FR"/>
            </a:p>
          </p:txBody>
        </p:sp>
        <p:sp>
          <p:nvSpPr>
            <p:cNvPr id="17426" name="Rectangle 19"/>
            <p:cNvSpPr>
              <a:spLocks noChangeArrowheads="1"/>
            </p:cNvSpPr>
            <p:nvPr/>
          </p:nvSpPr>
          <p:spPr bwMode="auto">
            <a:xfrm>
              <a:off x="7382" y="9232"/>
              <a:ext cx="720" cy="432"/>
            </a:xfrm>
            <a:prstGeom prst="rect">
              <a:avLst/>
            </a:prstGeom>
            <a:solidFill>
              <a:srgbClr val="FFFFFF"/>
            </a:solidFill>
            <a:ln w="9525">
              <a:noFill/>
              <a:miter lim="800000"/>
              <a:headEnd/>
              <a:tailEnd/>
            </a:ln>
          </p:spPr>
          <p:txBody>
            <a:bodyPr/>
            <a:lstStyle/>
            <a:p>
              <a:r>
                <a:rPr lang="fr-FR" sz="1200">
                  <a:solidFill>
                    <a:srgbClr val="FF0000"/>
                  </a:solidFill>
                  <a:latin typeface="Times New Roman" pitchFamily="18" charset="0"/>
                </a:rPr>
                <a:t>FC1</a:t>
              </a:r>
              <a:endParaRPr lang="fr-FR"/>
            </a:p>
          </p:txBody>
        </p:sp>
        <p:sp>
          <p:nvSpPr>
            <p:cNvPr id="17427" name="Oval 22"/>
            <p:cNvSpPr>
              <a:spLocks noChangeArrowheads="1"/>
            </p:cNvSpPr>
            <p:nvPr/>
          </p:nvSpPr>
          <p:spPr bwMode="auto">
            <a:xfrm>
              <a:off x="2486" y="8944"/>
              <a:ext cx="1296" cy="432"/>
            </a:xfrm>
            <a:prstGeom prst="ellipse">
              <a:avLst/>
            </a:prstGeom>
            <a:solidFill>
              <a:srgbClr val="FFFFFF"/>
            </a:solidFill>
            <a:ln w="9525">
              <a:solidFill>
                <a:srgbClr val="000000"/>
              </a:solidFill>
              <a:round/>
              <a:headEnd/>
              <a:tailEnd/>
            </a:ln>
          </p:spPr>
          <p:txBody>
            <a:bodyPr/>
            <a:lstStyle/>
            <a:p>
              <a:r>
                <a:rPr lang="fr-FR" sz="1200">
                  <a:solidFill>
                    <a:srgbClr val="FF0000"/>
                  </a:solidFill>
                  <a:latin typeface="Times New Roman" pitchFamily="18" charset="0"/>
                </a:rPr>
                <a:t>Hauteur</a:t>
              </a:r>
              <a:endParaRPr lang="fr-FR"/>
            </a:p>
          </p:txBody>
        </p:sp>
        <p:sp>
          <p:nvSpPr>
            <p:cNvPr id="17428" name="Oval 23"/>
            <p:cNvSpPr>
              <a:spLocks noChangeArrowheads="1"/>
            </p:cNvSpPr>
            <p:nvPr/>
          </p:nvSpPr>
          <p:spPr bwMode="auto">
            <a:xfrm>
              <a:off x="6806" y="6928"/>
              <a:ext cx="1152" cy="432"/>
            </a:xfrm>
            <a:prstGeom prst="ellipse">
              <a:avLst/>
            </a:prstGeom>
            <a:solidFill>
              <a:srgbClr val="FFFFFF"/>
            </a:solidFill>
            <a:ln w="9525">
              <a:solidFill>
                <a:srgbClr val="000000"/>
              </a:solidFill>
              <a:round/>
              <a:headEnd/>
              <a:tailEnd/>
            </a:ln>
          </p:spPr>
          <p:txBody>
            <a:bodyPr/>
            <a:lstStyle/>
            <a:p>
              <a:r>
                <a:rPr lang="fr-FR" sz="1200">
                  <a:solidFill>
                    <a:srgbClr val="FF0000"/>
                  </a:solidFill>
                  <a:latin typeface="Times New Roman" pitchFamily="18" charset="0"/>
                </a:rPr>
                <a:t>Lecture</a:t>
              </a:r>
              <a:endParaRPr lang="fr-FR"/>
            </a:p>
          </p:txBody>
        </p:sp>
        <p:sp>
          <p:nvSpPr>
            <p:cNvPr id="17429" name="Line 24"/>
            <p:cNvSpPr>
              <a:spLocks noChangeShapeType="1"/>
            </p:cNvSpPr>
            <p:nvPr/>
          </p:nvSpPr>
          <p:spPr bwMode="auto">
            <a:xfrm flipH="1">
              <a:off x="6806" y="8224"/>
              <a:ext cx="1008" cy="432"/>
            </a:xfrm>
            <a:prstGeom prst="line">
              <a:avLst/>
            </a:prstGeom>
            <a:noFill/>
            <a:ln w="9525">
              <a:solidFill>
                <a:srgbClr val="000000"/>
              </a:solidFill>
              <a:round/>
              <a:headEnd/>
              <a:tailEnd/>
            </a:ln>
          </p:spPr>
          <p:txBody>
            <a:bodyPr/>
            <a:lstStyle/>
            <a:p>
              <a:endParaRPr lang="fr-FR"/>
            </a:p>
          </p:txBody>
        </p:sp>
        <p:sp>
          <p:nvSpPr>
            <p:cNvPr id="17430" name="Text Box 25"/>
            <p:cNvSpPr txBox="1">
              <a:spLocks noChangeArrowheads="1"/>
            </p:cNvSpPr>
            <p:nvPr/>
          </p:nvSpPr>
          <p:spPr bwMode="auto">
            <a:xfrm>
              <a:off x="7382" y="8512"/>
              <a:ext cx="720" cy="288"/>
            </a:xfrm>
            <a:prstGeom prst="rect">
              <a:avLst/>
            </a:prstGeom>
            <a:solidFill>
              <a:srgbClr val="FFFFFF"/>
            </a:solidFill>
            <a:ln w="9525">
              <a:noFill/>
              <a:miter lim="800000"/>
              <a:headEnd/>
              <a:tailEnd/>
            </a:ln>
          </p:spPr>
          <p:txBody>
            <a:bodyPr/>
            <a:lstStyle/>
            <a:p>
              <a:r>
                <a:rPr lang="fr-FR" sz="1200">
                  <a:solidFill>
                    <a:srgbClr val="FF0000"/>
                  </a:solidFill>
                  <a:latin typeface="Times New Roman" pitchFamily="18" charset="0"/>
                </a:rPr>
                <a:t>FC9</a:t>
              </a:r>
              <a:endParaRPr lang="fr-FR"/>
            </a:p>
          </p:txBody>
        </p:sp>
        <p:sp>
          <p:nvSpPr>
            <p:cNvPr id="17431" name="Text Box 26"/>
            <p:cNvSpPr txBox="1">
              <a:spLocks noChangeArrowheads="1"/>
            </p:cNvSpPr>
            <p:nvPr/>
          </p:nvSpPr>
          <p:spPr bwMode="auto">
            <a:xfrm>
              <a:off x="5798" y="7792"/>
              <a:ext cx="576" cy="432"/>
            </a:xfrm>
            <a:prstGeom prst="rect">
              <a:avLst/>
            </a:prstGeom>
            <a:solidFill>
              <a:srgbClr val="FFFFFF"/>
            </a:solidFill>
            <a:ln w="9525">
              <a:noFill/>
              <a:miter lim="800000"/>
              <a:headEnd/>
              <a:tailEnd/>
            </a:ln>
          </p:spPr>
          <p:txBody>
            <a:bodyPr/>
            <a:lstStyle/>
            <a:p>
              <a:r>
                <a:rPr lang="fr-FR" sz="1200">
                  <a:solidFill>
                    <a:srgbClr val="FF0000"/>
                  </a:solidFill>
                  <a:latin typeface="Times New Roman" pitchFamily="18" charset="0"/>
                </a:rPr>
                <a:t>FC6</a:t>
              </a:r>
              <a:endParaRPr lang="fr-FR"/>
            </a:p>
          </p:txBody>
        </p:sp>
        <p:sp>
          <p:nvSpPr>
            <p:cNvPr id="17432" name="Text Box 27"/>
            <p:cNvSpPr txBox="1">
              <a:spLocks noChangeArrowheads="1"/>
            </p:cNvSpPr>
            <p:nvPr/>
          </p:nvSpPr>
          <p:spPr bwMode="auto">
            <a:xfrm>
              <a:off x="6518" y="9664"/>
              <a:ext cx="576" cy="432"/>
            </a:xfrm>
            <a:prstGeom prst="rect">
              <a:avLst/>
            </a:prstGeom>
            <a:solidFill>
              <a:srgbClr val="FFFFFF"/>
            </a:solidFill>
            <a:ln w="9525">
              <a:noFill/>
              <a:miter lim="800000"/>
              <a:headEnd/>
              <a:tailEnd/>
            </a:ln>
          </p:spPr>
          <p:txBody>
            <a:bodyPr/>
            <a:lstStyle/>
            <a:p>
              <a:r>
                <a:rPr lang="fr-FR" sz="1200">
                  <a:solidFill>
                    <a:srgbClr val="FF0000"/>
                  </a:solidFill>
                  <a:latin typeface="Times New Roman" pitchFamily="18" charset="0"/>
                </a:rPr>
                <a:t>FC8</a:t>
              </a:r>
              <a:endParaRPr lang="fr-FR"/>
            </a:p>
          </p:txBody>
        </p:sp>
        <p:sp>
          <p:nvSpPr>
            <p:cNvPr id="17433" name="Text Box 28"/>
            <p:cNvSpPr txBox="1">
              <a:spLocks noChangeArrowheads="1"/>
            </p:cNvSpPr>
            <p:nvPr/>
          </p:nvSpPr>
          <p:spPr bwMode="auto">
            <a:xfrm>
              <a:off x="3576" y="8027"/>
              <a:ext cx="576" cy="432"/>
            </a:xfrm>
            <a:prstGeom prst="rect">
              <a:avLst/>
            </a:prstGeom>
            <a:solidFill>
              <a:srgbClr val="FFFFFF"/>
            </a:solidFill>
            <a:ln w="9525">
              <a:noFill/>
              <a:miter lim="800000"/>
              <a:headEnd/>
              <a:tailEnd/>
            </a:ln>
          </p:spPr>
          <p:txBody>
            <a:bodyPr/>
            <a:lstStyle/>
            <a:p>
              <a:r>
                <a:rPr lang="fr-FR" sz="1200">
                  <a:solidFill>
                    <a:srgbClr val="FF0000"/>
                  </a:solidFill>
                  <a:latin typeface="Times New Roman" pitchFamily="18" charset="0"/>
                </a:rPr>
                <a:t>FC5</a:t>
              </a:r>
              <a:endParaRPr lang="fr-FR"/>
            </a:p>
          </p:txBody>
        </p:sp>
        <p:sp>
          <p:nvSpPr>
            <p:cNvPr id="17434" name="Line 29"/>
            <p:cNvSpPr>
              <a:spLocks noChangeShapeType="1"/>
            </p:cNvSpPr>
            <p:nvPr/>
          </p:nvSpPr>
          <p:spPr bwMode="auto">
            <a:xfrm>
              <a:off x="6950" y="9376"/>
              <a:ext cx="576" cy="720"/>
            </a:xfrm>
            <a:prstGeom prst="line">
              <a:avLst/>
            </a:prstGeom>
            <a:noFill/>
            <a:ln w="9525">
              <a:solidFill>
                <a:srgbClr val="000000"/>
              </a:solidFill>
              <a:round/>
              <a:headEnd/>
              <a:tailEnd/>
            </a:ln>
          </p:spPr>
          <p:txBody>
            <a:bodyPr/>
            <a:lstStyle/>
            <a:p>
              <a:endParaRPr lang="fr-FR"/>
            </a:p>
          </p:txBody>
        </p:sp>
        <p:sp>
          <p:nvSpPr>
            <p:cNvPr id="17435" name="Line 30"/>
            <p:cNvSpPr>
              <a:spLocks noChangeShapeType="1"/>
            </p:cNvSpPr>
            <p:nvPr/>
          </p:nvSpPr>
          <p:spPr bwMode="auto">
            <a:xfrm>
              <a:off x="5654" y="7504"/>
              <a:ext cx="0" cy="864"/>
            </a:xfrm>
            <a:prstGeom prst="line">
              <a:avLst/>
            </a:prstGeom>
            <a:noFill/>
            <a:ln w="9525">
              <a:solidFill>
                <a:srgbClr val="000000"/>
              </a:solidFill>
              <a:round/>
              <a:headEnd/>
              <a:tailEnd/>
            </a:ln>
          </p:spPr>
          <p:txBody>
            <a:bodyPr/>
            <a:lstStyle/>
            <a:p>
              <a:endParaRPr lang="fr-FR"/>
            </a:p>
          </p:txBody>
        </p:sp>
        <p:sp>
          <p:nvSpPr>
            <p:cNvPr id="17436" name="Line 31"/>
            <p:cNvSpPr>
              <a:spLocks noChangeShapeType="1"/>
            </p:cNvSpPr>
            <p:nvPr/>
          </p:nvSpPr>
          <p:spPr bwMode="auto">
            <a:xfrm flipH="1">
              <a:off x="6518" y="7360"/>
              <a:ext cx="720" cy="1008"/>
            </a:xfrm>
            <a:prstGeom prst="line">
              <a:avLst/>
            </a:prstGeom>
            <a:noFill/>
            <a:ln w="9525">
              <a:solidFill>
                <a:srgbClr val="000000"/>
              </a:solidFill>
              <a:round/>
              <a:headEnd/>
              <a:tailEnd/>
            </a:ln>
          </p:spPr>
          <p:txBody>
            <a:bodyPr/>
            <a:lstStyle/>
            <a:p>
              <a:endParaRPr lang="fr-FR"/>
            </a:p>
          </p:txBody>
        </p:sp>
        <p:sp>
          <p:nvSpPr>
            <p:cNvPr id="17437" name="Text Box 32"/>
            <p:cNvSpPr txBox="1">
              <a:spLocks noChangeArrowheads="1"/>
            </p:cNvSpPr>
            <p:nvPr/>
          </p:nvSpPr>
          <p:spPr bwMode="auto">
            <a:xfrm>
              <a:off x="5366" y="9664"/>
              <a:ext cx="576" cy="432"/>
            </a:xfrm>
            <a:prstGeom prst="rect">
              <a:avLst/>
            </a:prstGeom>
            <a:solidFill>
              <a:srgbClr val="FFFFFF"/>
            </a:solidFill>
            <a:ln w="9525">
              <a:noFill/>
              <a:miter lim="800000"/>
              <a:headEnd/>
              <a:tailEnd/>
            </a:ln>
          </p:spPr>
          <p:txBody>
            <a:bodyPr/>
            <a:lstStyle/>
            <a:p>
              <a:r>
                <a:rPr lang="fr-FR" sz="1200">
                  <a:solidFill>
                    <a:srgbClr val="FF0000"/>
                  </a:solidFill>
                  <a:latin typeface="Times New Roman" pitchFamily="18" charset="0"/>
                </a:rPr>
                <a:t>FC4</a:t>
              </a:r>
              <a:endParaRPr lang="fr-FR"/>
            </a:p>
          </p:txBody>
        </p:sp>
        <p:sp>
          <p:nvSpPr>
            <p:cNvPr id="17438" name="Line 33"/>
            <p:cNvSpPr>
              <a:spLocks noChangeShapeType="1"/>
            </p:cNvSpPr>
            <p:nvPr/>
          </p:nvSpPr>
          <p:spPr bwMode="auto">
            <a:xfrm>
              <a:off x="4140" y="7714"/>
              <a:ext cx="218" cy="942"/>
            </a:xfrm>
            <a:prstGeom prst="line">
              <a:avLst/>
            </a:prstGeom>
            <a:noFill/>
            <a:ln w="9525">
              <a:solidFill>
                <a:srgbClr val="000000"/>
              </a:solidFill>
              <a:round/>
              <a:headEnd/>
              <a:tailEnd/>
            </a:ln>
          </p:spPr>
          <p:txBody>
            <a:bodyPr/>
            <a:lstStyle/>
            <a:p>
              <a:endParaRPr lang="fr-FR"/>
            </a:p>
          </p:txBody>
        </p:sp>
        <p:sp>
          <p:nvSpPr>
            <p:cNvPr id="17439" name="Text Box 34"/>
            <p:cNvSpPr txBox="1">
              <a:spLocks noChangeArrowheads="1"/>
            </p:cNvSpPr>
            <p:nvPr/>
          </p:nvSpPr>
          <p:spPr bwMode="auto">
            <a:xfrm>
              <a:off x="7094" y="7648"/>
              <a:ext cx="720" cy="432"/>
            </a:xfrm>
            <a:prstGeom prst="rect">
              <a:avLst/>
            </a:prstGeom>
            <a:solidFill>
              <a:srgbClr val="FFFFFF"/>
            </a:solidFill>
            <a:ln w="9525">
              <a:noFill/>
              <a:miter lim="800000"/>
              <a:headEnd/>
              <a:tailEnd/>
            </a:ln>
          </p:spPr>
          <p:txBody>
            <a:bodyPr/>
            <a:lstStyle/>
            <a:p>
              <a:r>
                <a:rPr lang="fr-FR" sz="1200">
                  <a:solidFill>
                    <a:srgbClr val="FF0000"/>
                  </a:solidFill>
                  <a:latin typeface="Times New Roman" pitchFamily="18" charset="0"/>
                </a:rPr>
                <a:t>FC2</a:t>
              </a:r>
              <a:endParaRPr lang="fr-FR"/>
            </a:p>
          </p:txBody>
        </p:sp>
        <p:sp>
          <p:nvSpPr>
            <p:cNvPr id="17440" name="Line 35"/>
            <p:cNvSpPr>
              <a:spLocks noChangeShapeType="1"/>
            </p:cNvSpPr>
            <p:nvPr/>
          </p:nvSpPr>
          <p:spPr bwMode="auto">
            <a:xfrm flipV="1">
              <a:off x="3782" y="9088"/>
              <a:ext cx="576" cy="144"/>
            </a:xfrm>
            <a:prstGeom prst="line">
              <a:avLst/>
            </a:prstGeom>
            <a:noFill/>
            <a:ln w="9525">
              <a:solidFill>
                <a:srgbClr val="000000"/>
              </a:solidFill>
              <a:round/>
              <a:headEnd/>
              <a:tailEnd/>
            </a:ln>
          </p:spPr>
          <p:txBody>
            <a:bodyPr/>
            <a:lstStyle/>
            <a:p>
              <a:endParaRPr lang="fr-FR"/>
            </a:p>
          </p:txBody>
        </p:sp>
        <p:sp>
          <p:nvSpPr>
            <p:cNvPr id="17441" name="Line 36"/>
            <p:cNvSpPr>
              <a:spLocks noChangeShapeType="1"/>
            </p:cNvSpPr>
            <p:nvPr/>
          </p:nvSpPr>
          <p:spPr bwMode="auto">
            <a:xfrm flipV="1">
              <a:off x="5222" y="9376"/>
              <a:ext cx="144" cy="720"/>
            </a:xfrm>
            <a:prstGeom prst="line">
              <a:avLst/>
            </a:prstGeom>
            <a:noFill/>
            <a:ln w="9525">
              <a:solidFill>
                <a:srgbClr val="000000"/>
              </a:solidFill>
              <a:round/>
              <a:headEnd/>
              <a:tailEnd/>
            </a:ln>
          </p:spPr>
          <p:txBody>
            <a:bodyPr/>
            <a:lstStyle/>
            <a:p>
              <a:endParaRPr lang="fr-FR"/>
            </a:p>
          </p:txBody>
        </p:sp>
        <p:sp>
          <p:nvSpPr>
            <p:cNvPr id="17442" name="Text Box 37"/>
            <p:cNvSpPr txBox="1">
              <a:spLocks noChangeArrowheads="1"/>
            </p:cNvSpPr>
            <p:nvPr/>
          </p:nvSpPr>
          <p:spPr bwMode="auto">
            <a:xfrm>
              <a:off x="3782" y="9232"/>
              <a:ext cx="576" cy="432"/>
            </a:xfrm>
            <a:prstGeom prst="rect">
              <a:avLst/>
            </a:prstGeom>
            <a:solidFill>
              <a:srgbClr val="FFFFFF"/>
            </a:solidFill>
            <a:ln w="9525">
              <a:noFill/>
              <a:miter lim="800000"/>
              <a:headEnd/>
              <a:tailEnd/>
            </a:ln>
          </p:spPr>
          <p:txBody>
            <a:bodyPr/>
            <a:lstStyle/>
            <a:p>
              <a:r>
                <a:rPr lang="fr-FR" sz="1200">
                  <a:solidFill>
                    <a:srgbClr val="FF0000"/>
                  </a:solidFill>
                  <a:latin typeface="Times New Roman" pitchFamily="18" charset="0"/>
                </a:rPr>
                <a:t>FC3</a:t>
              </a:r>
              <a:endParaRPr lang="fr-FR"/>
            </a:p>
          </p:txBody>
        </p:sp>
        <p:sp>
          <p:nvSpPr>
            <p:cNvPr id="17443" name="Oval 38"/>
            <p:cNvSpPr>
              <a:spLocks noChangeArrowheads="1"/>
            </p:cNvSpPr>
            <p:nvPr/>
          </p:nvSpPr>
          <p:spPr bwMode="auto">
            <a:xfrm>
              <a:off x="3926" y="10816"/>
              <a:ext cx="1584" cy="576"/>
            </a:xfrm>
            <a:prstGeom prst="ellipse">
              <a:avLst/>
            </a:prstGeom>
            <a:solidFill>
              <a:srgbClr val="FFFFFF"/>
            </a:solidFill>
            <a:ln w="9525">
              <a:solidFill>
                <a:srgbClr val="000000"/>
              </a:solidFill>
              <a:round/>
              <a:headEnd/>
              <a:tailEnd/>
            </a:ln>
          </p:spPr>
          <p:txBody>
            <a:bodyPr/>
            <a:lstStyle/>
            <a:p>
              <a:r>
                <a:rPr lang="fr-FR" sz="1200">
                  <a:solidFill>
                    <a:srgbClr val="FF0000"/>
                  </a:solidFill>
                  <a:latin typeface="Times New Roman" pitchFamily="18" charset="0"/>
                </a:rPr>
                <a:t>Frottement</a:t>
              </a:r>
              <a:endParaRPr lang="fr-FR"/>
            </a:p>
          </p:txBody>
        </p:sp>
        <p:sp>
          <p:nvSpPr>
            <p:cNvPr id="17444" name="Line 39"/>
            <p:cNvSpPr>
              <a:spLocks noChangeShapeType="1"/>
            </p:cNvSpPr>
            <p:nvPr/>
          </p:nvSpPr>
          <p:spPr bwMode="auto">
            <a:xfrm flipV="1">
              <a:off x="4502" y="9520"/>
              <a:ext cx="720" cy="1296"/>
            </a:xfrm>
            <a:prstGeom prst="line">
              <a:avLst/>
            </a:prstGeom>
            <a:noFill/>
            <a:ln w="9525">
              <a:solidFill>
                <a:srgbClr val="000000"/>
              </a:solidFill>
              <a:round/>
              <a:headEnd/>
              <a:tailEnd/>
            </a:ln>
          </p:spPr>
          <p:txBody>
            <a:bodyPr/>
            <a:lstStyle/>
            <a:p>
              <a:endParaRPr lang="fr-FR"/>
            </a:p>
          </p:txBody>
        </p:sp>
        <p:sp>
          <p:nvSpPr>
            <p:cNvPr id="17445" name="Text Box 40"/>
            <p:cNvSpPr txBox="1">
              <a:spLocks noChangeArrowheads="1"/>
            </p:cNvSpPr>
            <p:nvPr/>
          </p:nvSpPr>
          <p:spPr bwMode="auto">
            <a:xfrm>
              <a:off x="3263" y="10659"/>
              <a:ext cx="576" cy="432"/>
            </a:xfrm>
            <a:prstGeom prst="rect">
              <a:avLst/>
            </a:prstGeom>
            <a:solidFill>
              <a:srgbClr val="FFFFFF"/>
            </a:solidFill>
            <a:ln w="9525">
              <a:noFill/>
              <a:miter lim="800000"/>
              <a:headEnd/>
              <a:tailEnd/>
            </a:ln>
          </p:spPr>
          <p:txBody>
            <a:bodyPr/>
            <a:lstStyle/>
            <a:p>
              <a:r>
                <a:rPr lang="fr-FR" sz="1200">
                  <a:solidFill>
                    <a:srgbClr val="FF0000"/>
                  </a:solidFill>
                  <a:latin typeface="Times New Roman" pitchFamily="18" charset="0"/>
                </a:rPr>
                <a:t>FC7</a:t>
              </a:r>
              <a:endParaRPr lang="fr-F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E287F84A-3E1B-43FB-B064-C5A47714414A}" type="slidenum">
              <a:rPr lang="fr-FR"/>
              <a:pPr>
                <a:defRPr/>
              </a:pPr>
              <a:t>11</a:t>
            </a:fld>
            <a:endParaRPr lang="fr-FR"/>
          </a:p>
        </p:txBody>
      </p:sp>
      <p:sp>
        <p:nvSpPr>
          <p:cNvPr id="18435" name="Rectangle 2"/>
          <p:cNvSpPr>
            <a:spLocks noGrp="1" noChangeArrowheads="1"/>
          </p:cNvSpPr>
          <p:nvPr>
            <p:ph type="title"/>
          </p:nvPr>
        </p:nvSpPr>
        <p:spPr/>
        <p:txBody>
          <a:bodyPr/>
          <a:lstStyle/>
          <a:p>
            <a:pPr eaLnBrk="1" hangingPunct="1"/>
            <a:r>
              <a:rPr lang="fr-FR" altLang="zh-CN" sz="4000" smtClean="0">
                <a:latin typeface="Comic Sans MS" pitchFamily="66" charset="0"/>
                <a:ea typeface="SimSun" pitchFamily="2" charset="-122"/>
              </a:rPr>
              <a:t>Enoncé des fonctions de services</a:t>
            </a:r>
          </a:p>
        </p:txBody>
      </p:sp>
      <p:sp>
        <p:nvSpPr>
          <p:cNvPr id="18436" name="Rectangle 3"/>
          <p:cNvSpPr>
            <a:spLocks noGrp="1" noChangeArrowheads="1"/>
          </p:cNvSpPr>
          <p:nvPr>
            <p:ph type="body" idx="1"/>
          </p:nvPr>
        </p:nvSpPr>
        <p:spPr/>
        <p:txBody>
          <a:bodyPr/>
          <a:lstStyle/>
          <a:p>
            <a:pPr eaLnBrk="1" hangingPunct="1">
              <a:lnSpc>
                <a:spcPct val="80000"/>
              </a:lnSpc>
            </a:pPr>
            <a:r>
              <a:rPr lang="fr-FR" altLang="zh-CN" sz="2000" b="1" dirty="0" smtClean="0">
                <a:latin typeface="Comic Sans MS" pitchFamily="66" charset="0"/>
                <a:ea typeface="SimSun" pitchFamily="2" charset="-122"/>
              </a:rPr>
              <a:t>FP1</a:t>
            </a:r>
            <a:r>
              <a:rPr lang="fr-FR" altLang="zh-CN" sz="2000" dirty="0" smtClean="0">
                <a:latin typeface="Comic Sans MS" pitchFamily="66" charset="0"/>
                <a:ea typeface="SimSun" pitchFamily="2" charset="-122"/>
              </a:rPr>
              <a:t> : Permettre à </a:t>
            </a:r>
            <a:r>
              <a:rPr lang="fr-FR" altLang="zh-CN" sz="2000" b="1" dirty="0" smtClean="0">
                <a:latin typeface="Comic Sans MS" pitchFamily="66" charset="0"/>
                <a:ea typeface="SimSun" pitchFamily="2" charset="-122"/>
              </a:rPr>
              <a:t>l’élève</a:t>
            </a:r>
            <a:r>
              <a:rPr lang="fr-FR" altLang="zh-CN" sz="2000" dirty="0" smtClean="0">
                <a:latin typeface="Comic Sans MS" pitchFamily="66" charset="0"/>
                <a:ea typeface="SimSun" pitchFamily="2" charset="-122"/>
              </a:rPr>
              <a:t> de mesurer la vitesse du </a:t>
            </a:r>
            <a:r>
              <a:rPr lang="fr-FR" altLang="zh-CN" sz="2000" b="1" dirty="0" smtClean="0">
                <a:latin typeface="Comic Sans MS" pitchFamily="66" charset="0"/>
                <a:ea typeface="SimSun" pitchFamily="2" charset="-122"/>
              </a:rPr>
              <a:t>vent</a:t>
            </a:r>
            <a:r>
              <a:rPr lang="fr-FR" altLang="zh-CN" sz="2000" dirty="0" smtClean="0">
                <a:latin typeface="Comic Sans MS" pitchFamily="66" charset="0"/>
                <a:ea typeface="SimSun" pitchFamily="2" charset="-122"/>
              </a:rPr>
              <a:t>.</a:t>
            </a:r>
            <a:endParaRPr lang="fr-FR" altLang="zh-CN" sz="2000" b="1" dirty="0" smtClean="0">
              <a:latin typeface="Comic Sans MS" pitchFamily="66" charset="0"/>
              <a:ea typeface="SimSun" pitchFamily="2" charset="-122"/>
            </a:endParaRPr>
          </a:p>
          <a:p>
            <a:pPr eaLnBrk="1" hangingPunct="1">
              <a:lnSpc>
                <a:spcPct val="80000"/>
              </a:lnSpc>
            </a:pPr>
            <a:r>
              <a:rPr lang="fr-FR" altLang="zh-CN" sz="2000" b="1" dirty="0" smtClean="0">
                <a:latin typeface="Comic Sans MS" pitchFamily="66" charset="0"/>
                <a:ea typeface="SimSun" pitchFamily="2" charset="-122"/>
              </a:rPr>
              <a:t>FC1</a:t>
            </a:r>
            <a:r>
              <a:rPr lang="fr-FR" altLang="zh-CN" sz="2000" dirty="0" smtClean="0">
                <a:latin typeface="Comic Sans MS" pitchFamily="66" charset="0"/>
                <a:ea typeface="SimSun" pitchFamily="2" charset="-122"/>
              </a:rPr>
              <a:t> : L’appareil ne doit pas prendre des mesures qui ne dépassent pas plus de 50 km/h et supérieures  à 10 km/h.</a:t>
            </a:r>
            <a:endParaRPr lang="fr-FR" altLang="zh-CN" sz="2000" b="1" dirty="0" smtClean="0">
              <a:latin typeface="Comic Sans MS" pitchFamily="66" charset="0"/>
              <a:ea typeface="SimSun" pitchFamily="2" charset="-122"/>
            </a:endParaRPr>
          </a:p>
          <a:p>
            <a:pPr eaLnBrk="1" hangingPunct="1">
              <a:lnSpc>
                <a:spcPct val="80000"/>
              </a:lnSpc>
            </a:pPr>
            <a:r>
              <a:rPr lang="fr-FR" altLang="zh-CN" sz="2000" b="1" dirty="0" smtClean="0">
                <a:latin typeface="Comic Sans MS" pitchFamily="66" charset="0"/>
                <a:ea typeface="SimSun" pitchFamily="2" charset="-122"/>
              </a:rPr>
              <a:t>FC2 </a:t>
            </a:r>
            <a:r>
              <a:rPr lang="fr-FR" altLang="zh-CN" sz="2000" dirty="0" smtClean="0">
                <a:latin typeface="Comic Sans MS" pitchFamily="66" charset="0"/>
                <a:ea typeface="SimSun" pitchFamily="2" charset="-122"/>
              </a:rPr>
              <a:t>: Lecture de la vitesse  par un voltmètre au calibre 200mV.</a:t>
            </a:r>
            <a:endParaRPr lang="fr-FR" altLang="zh-CN" sz="2000" b="1" dirty="0" smtClean="0">
              <a:latin typeface="Comic Sans MS" pitchFamily="66" charset="0"/>
              <a:ea typeface="SimSun" pitchFamily="2" charset="-122"/>
            </a:endParaRPr>
          </a:p>
          <a:p>
            <a:pPr eaLnBrk="1" hangingPunct="1">
              <a:lnSpc>
                <a:spcPct val="80000"/>
              </a:lnSpc>
            </a:pPr>
            <a:r>
              <a:rPr lang="fr-FR" altLang="zh-CN" sz="2000" b="1" dirty="0" smtClean="0">
                <a:latin typeface="Comic Sans MS" pitchFamily="66" charset="0"/>
                <a:ea typeface="SimSun" pitchFamily="2" charset="-122"/>
              </a:rPr>
              <a:t>FC3</a:t>
            </a:r>
            <a:r>
              <a:rPr lang="fr-FR" altLang="zh-CN" sz="2000" dirty="0" smtClean="0">
                <a:latin typeface="Comic Sans MS" pitchFamily="66" charset="0"/>
                <a:ea typeface="SimSun" pitchFamily="2" charset="-122"/>
              </a:rPr>
              <a:t> : Ne pas dépasser la hauteur du store.</a:t>
            </a:r>
            <a:endParaRPr lang="fr-FR" altLang="zh-CN" sz="2000" b="1" dirty="0" smtClean="0">
              <a:latin typeface="Comic Sans MS" pitchFamily="66" charset="0"/>
              <a:ea typeface="SimSun" pitchFamily="2" charset="-122"/>
            </a:endParaRPr>
          </a:p>
          <a:p>
            <a:pPr eaLnBrk="1" hangingPunct="1">
              <a:lnSpc>
                <a:spcPct val="80000"/>
              </a:lnSpc>
            </a:pPr>
            <a:r>
              <a:rPr lang="fr-FR" altLang="zh-CN" sz="2000" b="1" dirty="0" smtClean="0">
                <a:latin typeface="Comic Sans MS" pitchFamily="66" charset="0"/>
                <a:ea typeface="SimSun" pitchFamily="2" charset="-122"/>
              </a:rPr>
              <a:t>FC4</a:t>
            </a:r>
            <a:r>
              <a:rPr lang="fr-FR" altLang="zh-CN" sz="2000" dirty="0" smtClean="0">
                <a:latin typeface="Comic Sans MS" pitchFamily="66" charset="0"/>
                <a:ea typeface="SimSun" pitchFamily="2" charset="-122"/>
              </a:rPr>
              <a:t> : Etre protégé de la pluie, de la neige…….</a:t>
            </a:r>
            <a:endParaRPr lang="fr-FR" altLang="zh-CN" sz="2000" b="1" dirty="0" smtClean="0">
              <a:latin typeface="Comic Sans MS" pitchFamily="66" charset="0"/>
              <a:ea typeface="SimSun" pitchFamily="2" charset="-122"/>
            </a:endParaRPr>
          </a:p>
          <a:p>
            <a:pPr eaLnBrk="1" hangingPunct="1">
              <a:lnSpc>
                <a:spcPct val="80000"/>
              </a:lnSpc>
            </a:pPr>
            <a:r>
              <a:rPr lang="fr-FR" altLang="zh-CN" sz="2000" b="1" dirty="0" smtClean="0">
                <a:latin typeface="Comic Sans MS" pitchFamily="66" charset="0"/>
                <a:ea typeface="SimSun" pitchFamily="2" charset="-122"/>
              </a:rPr>
              <a:t>FC5</a:t>
            </a:r>
            <a:r>
              <a:rPr lang="fr-FR" altLang="zh-CN" sz="2000" dirty="0" smtClean="0">
                <a:latin typeface="Comic Sans MS" pitchFamily="66" charset="0"/>
                <a:ea typeface="SimSun" pitchFamily="2" charset="-122"/>
              </a:rPr>
              <a:t> : Tenir sur une surface plane.</a:t>
            </a:r>
            <a:endParaRPr lang="fr-FR" altLang="zh-CN" sz="2000" b="1" dirty="0" smtClean="0">
              <a:latin typeface="Comic Sans MS" pitchFamily="66" charset="0"/>
              <a:ea typeface="SimSun" pitchFamily="2" charset="-122"/>
            </a:endParaRPr>
          </a:p>
          <a:p>
            <a:pPr eaLnBrk="1" hangingPunct="1">
              <a:lnSpc>
                <a:spcPct val="80000"/>
              </a:lnSpc>
            </a:pPr>
            <a:r>
              <a:rPr lang="fr-FR" altLang="zh-CN" sz="2000" b="1" dirty="0" smtClean="0">
                <a:latin typeface="Comic Sans MS" pitchFamily="66" charset="0"/>
                <a:ea typeface="SimSun" pitchFamily="2" charset="-122"/>
              </a:rPr>
              <a:t>FC6</a:t>
            </a:r>
            <a:r>
              <a:rPr lang="fr-FR" altLang="zh-CN" sz="2000" dirty="0" smtClean="0">
                <a:latin typeface="Comic Sans MS" pitchFamily="66" charset="0"/>
                <a:ea typeface="SimSun" pitchFamily="2" charset="-122"/>
              </a:rPr>
              <a:t> : Etre sécurisant.</a:t>
            </a:r>
            <a:endParaRPr lang="fr-FR" altLang="zh-CN" sz="2000" b="1" dirty="0" smtClean="0">
              <a:latin typeface="Comic Sans MS" pitchFamily="66" charset="0"/>
              <a:ea typeface="SimSun" pitchFamily="2" charset="-122"/>
            </a:endParaRPr>
          </a:p>
          <a:p>
            <a:pPr eaLnBrk="1" hangingPunct="1">
              <a:lnSpc>
                <a:spcPct val="80000"/>
              </a:lnSpc>
            </a:pPr>
            <a:r>
              <a:rPr lang="fr-FR" altLang="zh-CN" sz="2000" b="1" dirty="0" smtClean="0">
                <a:latin typeface="Comic Sans MS" pitchFamily="66" charset="0"/>
                <a:ea typeface="SimSun" pitchFamily="2" charset="-122"/>
              </a:rPr>
              <a:t>FC7</a:t>
            </a:r>
            <a:r>
              <a:rPr lang="fr-FR" altLang="zh-CN" sz="2000" dirty="0" smtClean="0">
                <a:latin typeface="Comic Sans MS" pitchFamily="66" charset="0"/>
                <a:ea typeface="SimSun" pitchFamily="2" charset="-122"/>
              </a:rPr>
              <a:t> : Minimiser la perte d’énergie par frottement.</a:t>
            </a:r>
            <a:endParaRPr lang="fr-FR" altLang="zh-CN" sz="2000" b="1" dirty="0" smtClean="0">
              <a:latin typeface="Comic Sans MS" pitchFamily="66" charset="0"/>
              <a:ea typeface="SimSun" pitchFamily="2" charset="-122"/>
            </a:endParaRPr>
          </a:p>
          <a:p>
            <a:pPr eaLnBrk="1" hangingPunct="1">
              <a:lnSpc>
                <a:spcPct val="80000"/>
              </a:lnSpc>
            </a:pPr>
            <a:r>
              <a:rPr lang="fr-FR" altLang="zh-CN" sz="2000" b="1" dirty="0" smtClean="0">
                <a:latin typeface="Comic Sans MS" pitchFamily="66" charset="0"/>
                <a:ea typeface="SimSun" pitchFamily="2" charset="-122"/>
              </a:rPr>
              <a:t>FC8</a:t>
            </a:r>
            <a:r>
              <a:rPr lang="fr-FR" altLang="zh-CN" sz="2000" dirty="0" smtClean="0">
                <a:latin typeface="Comic Sans MS" pitchFamily="66" charset="0"/>
                <a:ea typeface="SimSun" pitchFamily="2" charset="-122"/>
              </a:rPr>
              <a:t>: Etre fabriqué avec les machines outils se trouvant dans la salle de Technologie.</a:t>
            </a:r>
            <a:endParaRPr lang="fr-FR" altLang="zh-CN" sz="2000" b="1" dirty="0" smtClean="0">
              <a:latin typeface="Comic Sans MS" pitchFamily="66" charset="0"/>
              <a:ea typeface="SimSun" pitchFamily="2" charset="-122"/>
            </a:endParaRPr>
          </a:p>
          <a:p>
            <a:pPr eaLnBrk="1" hangingPunct="1">
              <a:lnSpc>
                <a:spcPct val="80000"/>
              </a:lnSpc>
            </a:pPr>
            <a:r>
              <a:rPr lang="fr-FR" altLang="zh-CN" sz="2000" b="1" dirty="0" smtClean="0">
                <a:latin typeface="Comic Sans MS" pitchFamily="66" charset="0"/>
                <a:ea typeface="SimSun" pitchFamily="2" charset="-122"/>
              </a:rPr>
              <a:t>FC9</a:t>
            </a:r>
            <a:r>
              <a:rPr lang="fr-FR" altLang="zh-CN" sz="2000" dirty="0" smtClean="0">
                <a:latin typeface="Comic Sans MS" pitchFamily="66" charset="0"/>
                <a:ea typeface="SimSun" pitchFamily="2" charset="-122"/>
              </a:rPr>
              <a:t> : Etre esthétique.</a:t>
            </a:r>
            <a:endParaRPr lang="fr-FR" sz="2000" dirty="0" smtClean="0">
              <a:latin typeface="Comic Sans MS"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Espace réservé du numéro de diapositive 6"/>
          <p:cNvSpPr>
            <a:spLocks noGrp="1"/>
          </p:cNvSpPr>
          <p:nvPr>
            <p:ph type="sldNum" sz="quarter" idx="12"/>
          </p:nvPr>
        </p:nvSpPr>
        <p:spPr/>
        <p:txBody>
          <a:bodyPr/>
          <a:lstStyle/>
          <a:p>
            <a:pPr>
              <a:defRPr/>
            </a:pPr>
            <a:fld id="{84DDC914-813F-403F-B358-BAE0A4D08B11}" type="slidenum">
              <a:rPr lang="fr-FR"/>
              <a:pPr>
                <a:defRPr/>
              </a:pPr>
              <a:t>12</a:t>
            </a:fld>
            <a:endParaRPr lang="fr-FR"/>
          </a:p>
        </p:txBody>
      </p:sp>
      <p:sp>
        <p:nvSpPr>
          <p:cNvPr id="19459" name="Rectangle 2"/>
          <p:cNvSpPr>
            <a:spLocks noGrp="1" noChangeArrowheads="1"/>
          </p:cNvSpPr>
          <p:nvPr>
            <p:ph type="title"/>
          </p:nvPr>
        </p:nvSpPr>
        <p:spPr/>
        <p:txBody>
          <a:bodyPr/>
          <a:lstStyle/>
          <a:p>
            <a:pPr eaLnBrk="1" hangingPunct="1"/>
            <a:r>
              <a:rPr lang="fr-FR" altLang="zh-CN" sz="4000" smtClean="0">
                <a:latin typeface="Comic Sans MS" pitchFamily="66" charset="0"/>
                <a:ea typeface="SimSun" pitchFamily="2" charset="-122"/>
              </a:rPr>
              <a:t>Caractérisation des fonctions de services</a:t>
            </a:r>
          </a:p>
        </p:txBody>
      </p:sp>
      <p:sp>
        <p:nvSpPr>
          <p:cNvPr id="19460" name="Rectangle 3"/>
          <p:cNvSpPr>
            <a:spLocks noGrp="1" noChangeArrowheads="1"/>
          </p:cNvSpPr>
          <p:nvPr>
            <p:ph type="body" sz="half" idx="1"/>
          </p:nvPr>
        </p:nvSpPr>
        <p:spPr>
          <a:xfrm>
            <a:off x="323850" y="1341438"/>
            <a:ext cx="8291513" cy="1036637"/>
          </a:xfrm>
        </p:spPr>
        <p:txBody>
          <a:bodyPr/>
          <a:lstStyle/>
          <a:p>
            <a:pPr eaLnBrk="1" hangingPunct="1"/>
            <a:r>
              <a:rPr lang="fr-FR" altLang="zh-CN" sz="1200" b="1" smtClean="0">
                <a:latin typeface="Comic Sans MS" pitchFamily="66" charset="0"/>
                <a:ea typeface="SimSun" pitchFamily="2" charset="-122"/>
              </a:rPr>
              <a:t>Le critère d’appréciation est le critère retenu pour évaluer la manière dont une fonction est remplie ou une contrainte est respectée. Cette phase doit définir avec une bonne précision pour chaque fonction, les critères retenus pour caractériser la fonction, et les niveaux de performances demandés.On établit le tableau suivant:</a:t>
            </a:r>
            <a:endParaRPr lang="fr-FR" sz="1200" b="1" smtClean="0">
              <a:latin typeface="Comic Sans MS" pitchFamily="66" charset="0"/>
            </a:endParaRPr>
          </a:p>
        </p:txBody>
      </p:sp>
      <p:graphicFrame>
        <p:nvGraphicFramePr>
          <p:cNvPr id="12551" name="Group 263"/>
          <p:cNvGraphicFramePr>
            <a:graphicFrameLocks noGrp="1"/>
          </p:cNvGraphicFramePr>
          <p:nvPr>
            <p:ph sz="half" idx="2"/>
          </p:nvPr>
        </p:nvGraphicFramePr>
        <p:xfrm>
          <a:off x="611188" y="2420938"/>
          <a:ext cx="8353425" cy="3763645"/>
        </p:xfrm>
        <a:graphic>
          <a:graphicData uri="http://schemas.openxmlformats.org/drawingml/2006/table">
            <a:tbl>
              <a:tblPr/>
              <a:tblGrid>
                <a:gridCol w="4664075"/>
                <a:gridCol w="2033587"/>
                <a:gridCol w="1655763"/>
              </a:tblGrid>
              <a:tr h="2635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fr-FR" altLang="zh-CN" sz="1000" b="1"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FONCTIONS</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1"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CRITERES D’APPRECIATION</a:t>
                      </a:r>
                      <a:endPar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1"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NIVEAU</a:t>
                      </a:r>
                      <a:endPar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61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FC1 : Ne pas mesurer des vitesses en dessous de 10 km/h et au dessus de 50 km/ h.</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Mesures.</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Plages des mesures.</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98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FC2 : Lecture de la vitesse  par un voltmètre au calibre 200mV.</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Multimètre de la classe</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Calibre 200 mV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(plages des mesures)</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FC3 : Ne pas dépasser la hauteur du store.</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Hauteur de l’anémomètre</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20 cm</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FC4 : Etre protégé de la pluie, de la neige……. </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Matériaux, forme</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Imperméable</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41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FC5 : Tenir sur une surface plane.</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Forme, poids</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Plat</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682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FC6: Etre sécurisant.</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Forme </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arrondie</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FC7 : minimiser la perte d’énergie par frottement.</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Fixation du moteur. Perçage du bâti</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Compris entre 0,5 et 2 mm</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FC8: Etre fabriqué avec les machines outils se trouvant dans la salle de Technologie.</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Machines outils.</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Perceuse,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scie à chantourner…..</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68275">
                <a:tc rowSpan="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FC9 : Etre esthétique.</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Forme</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Arrondie</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68275">
                <a:tc vMerge="1">
                  <a:txBody>
                    <a:bodyPr/>
                    <a:lstStyle/>
                    <a:p>
                      <a:endParaRPr lang="fr-FR"/>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Matériaux</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PVC </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68275">
                <a:tc vMerge="1">
                  <a:txBody>
                    <a:bodyPr/>
                    <a:lstStyle/>
                    <a:p>
                      <a:endParaRPr lang="fr-FR"/>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rPr>
                        <a:t>Couleur</a:t>
                      </a:r>
                      <a:endParaRPr kumimoji="0" lang="fr-FR" altLang="zh-CN" sz="1800" b="0" i="0" u="none" strike="noStrike" cap="none" normalizeH="0" baseline="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rPr>
                        <a:t>Vives</a:t>
                      </a:r>
                      <a:endParaRPr kumimoji="0" lang="fr-FR" altLang="zh-CN" sz="1800" b="0" i="0" u="none" strike="noStrike" cap="none" normalizeH="0" baseline="0" dirty="0" smtClean="0">
                        <a:ln>
                          <a:noFill/>
                        </a:ln>
                        <a:solidFill>
                          <a:schemeClr val="tx1"/>
                        </a:solidFill>
                        <a:effectLst/>
                        <a:latin typeface="Comic Sans MS" pitchFamily="66"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9A875C24-24BD-4656-9FBB-DB1B76013A33}" type="slidenum">
              <a:rPr lang="fr-FR"/>
              <a:pPr>
                <a:defRPr/>
              </a:pPr>
              <a:t>13</a:t>
            </a:fld>
            <a:endParaRPr lang="fr-FR"/>
          </a:p>
        </p:txBody>
      </p:sp>
      <p:sp>
        <p:nvSpPr>
          <p:cNvPr id="20483" name="Rectangle 2"/>
          <p:cNvSpPr>
            <a:spLocks noGrp="1" noChangeArrowheads="1"/>
          </p:cNvSpPr>
          <p:nvPr>
            <p:ph type="title"/>
          </p:nvPr>
        </p:nvSpPr>
        <p:spPr/>
        <p:txBody>
          <a:bodyPr/>
          <a:lstStyle/>
          <a:p>
            <a:pPr eaLnBrk="1" hangingPunct="1"/>
            <a:r>
              <a:rPr lang="fr-FR" altLang="zh-CN" sz="4000" smtClean="0">
                <a:latin typeface="Comic Sans MS" pitchFamily="66" charset="0"/>
                <a:ea typeface="SimSun" pitchFamily="2" charset="-122"/>
              </a:rPr>
              <a:t>Hiérarchisation fonctionnelle</a:t>
            </a:r>
          </a:p>
        </p:txBody>
      </p:sp>
      <p:sp>
        <p:nvSpPr>
          <p:cNvPr id="20484" name="Text Box 4"/>
          <p:cNvSpPr txBox="1">
            <a:spLocks noChangeArrowheads="1"/>
          </p:cNvSpPr>
          <p:nvPr/>
        </p:nvSpPr>
        <p:spPr bwMode="auto">
          <a:xfrm>
            <a:off x="827088" y="1844675"/>
            <a:ext cx="7705725" cy="4211638"/>
          </a:xfrm>
          <a:prstGeom prst="rect">
            <a:avLst/>
          </a:prstGeom>
          <a:noFill/>
          <a:ln w="9525">
            <a:noFill/>
            <a:miter lim="800000"/>
            <a:headEnd/>
            <a:tailEnd/>
          </a:ln>
        </p:spPr>
        <p:txBody>
          <a:bodyPr>
            <a:spAutoFit/>
          </a:bodyPr>
          <a:lstStyle/>
          <a:p>
            <a:r>
              <a:rPr lang="fr-FR"/>
              <a:t>On classe les fonctions par ordre d'importance. La méthode utilisée est celle du tri croisé : chaque fonction est comparée </a:t>
            </a:r>
          </a:p>
          <a:p>
            <a:r>
              <a:rPr lang="fr-FR"/>
              <a:t>aux autres successivement.</a:t>
            </a:r>
          </a:p>
          <a:p>
            <a:r>
              <a:rPr lang="fr-FR"/>
              <a:t>Une note d'importance relative est attribuée à chaque fois à la fonction jugée la plus importante suivant le barème :</a:t>
            </a:r>
          </a:p>
          <a:p>
            <a:endParaRPr lang="fr-FR"/>
          </a:p>
          <a:p>
            <a:r>
              <a:rPr lang="fr-FR"/>
              <a:t>0: égal</a:t>
            </a:r>
          </a:p>
          <a:p>
            <a:r>
              <a:rPr lang="fr-FR"/>
              <a:t>1: légèrement supérieur</a:t>
            </a:r>
          </a:p>
          <a:p>
            <a:r>
              <a:rPr lang="fr-FR"/>
              <a:t>2: moyennement supérieur</a:t>
            </a:r>
          </a:p>
          <a:p>
            <a:r>
              <a:rPr lang="fr-FR"/>
              <a:t>3: nettement supérieur</a:t>
            </a:r>
          </a:p>
          <a:p>
            <a:endParaRPr lang="fr-FR"/>
          </a:p>
          <a:p>
            <a:r>
              <a:rPr lang="fr-FR"/>
              <a:t>Pour hiérarchiser ou valoriser, on peut se poser la question :</a:t>
            </a:r>
          </a:p>
          <a:p>
            <a:r>
              <a:rPr lang="fr-FR"/>
              <a:t> « Qu'est ce qui déclenchera l’achat du produit ? » On comptabilise les notes de chaque fonction, on traduit la somme en pourcentage, et on reporte les résultats sur un histogramme de fonction.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1A5613D2-2867-4490-8C80-54B2534F14E6}" type="slidenum">
              <a:rPr lang="fr-FR"/>
              <a:pPr>
                <a:defRPr/>
              </a:pPr>
              <a:t>14</a:t>
            </a:fld>
            <a:endParaRPr lang="fr-FR"/>
          </a:p>
        </p:txBody>
      </p:sp>
      <p:sp>
        <p:nvSpPr>
          <p:cNvPr id="21507" name="Rectangle 2"/>
          <p:cNvSpPr>
            <a:spLocks noGrp="1" noChangeArrowheads="1"/>
          </p:cNvSpPr>
          <p:nvPr>
            <p:ph type="title"/>
          </p:nvPr>
        </p:nvSpPr>
        <p:spPr>
          <a:xfrm>
            <a:off x="457200" y="274638"/>
            <a:ext cx="8229600" cy="511175"/>
          </a:xfrm>
        </p:spPr>
        <p:txBody>
          <a:bodyPr/>
          <a:lstStyle/>
          <a:p>
            <a:pPr eaLnBrk="1" hangingPunct="1"/>
            <a:r>
              <a:rPr lang="fr-FR" altLang="zh-CN" sz="2000" smtClean="0">
                <a:latin typeface="Comic Sans MS" pitchFamily="66" charset="0"/>
                <a:ea typeface="SimSun" pitchFamily="2" charset="-122"/>
              </a:rPr>
              <a:t>L’histogramme de fonctions d’un groupe d’élèves</a:t>
            </a:r>
          </a:p>
        </p:txBody>
      </p:sp>
      <p:graphicFrame>
        <p:nvGraphicFramePr>
          <p:cNvPr id="8" name="Espace réservé du contenu 7"/>
          <p:cNvGraphicFramePr>
            <a:graphicFrameLocks noGrp="1"/>
          </p:cNvGraphicFramePr>
          <p:nvPr>
            <p:ph idx="1"/>
          </p:nvPr>
        </p:nvGraphicFramePr>
        <p:xfrm>
          <a:off x="214282" y="785795"/>
          <a:ext cx="8715436" cy="3357586"/>
        </p:xfrm>
        <a:graphic>
          <a:graphicData uri="http://schemas.openxmlformats.org/drawingml/2006/chart">
            <c:chart xmlns:c="http://schemas.openxmlformats.org/drawingml/2006/chart" xmlns:r="http://schemas.openxmlformats.org/officeDocument/2006/relationships" r:id="rId2"/>
          </a:graphicData>
        </a:graphic>
      </p:graphicFrame>
      <p:sp>
        <p:nvSpPr>
          <p:cNvPr id="21509" name="Text Box 7"/>
          <p:cNvSpPr txBox="1">
            <a:spLocks noChangeArrowheads="1"/>
          </p:cNvSpPr>
          <p:nvPr/>
        </p:nvSpPr>
        <p:spPr bwMode="auto">
          <a:xfrm>
            <a:off x="260350" y="3571875"/>
            <a:ext cx="8883650" cy="1190625"/>
          </a:xfrm>
          <a:prstGeom prst="rect">
            <a:avLst/>
          </a:prstGeom>
          <a:noFill/>
          <a:ln w="9525">
            <a:noFill/>
            <a:miter lim="800000"/>
            <a:headEnd/>
            <a:tailEnd/>
          </a:ln>
        </p:spPr>
        <p:txBody>
          <a:bodyPr>
            <a:spAutoFit/>
          </a:bodyPr>
          <a:lstStyle/>
          <a:p>
            <a:r>
              <a:rPr lang="fr-FR"/>
              <a:t>En exploitant ce graphique, on remarque que ce groupe d’élèves qui a sondé des élèves de 6ème, a souhaité mettre l’accent sur l’esthétisme, la protection contre les intempéries, et la stabilité du produit; Contrairement, ils ne tiendront pas en compte que les mesures soient lues par un voltmètre.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196C05C9-4BE9-4C41-B56B-3928040F2985}" type="slidenum">
              <a:rPr lang="fr-FR"/>
              <a:pPr>
                <a:defRPr/>
              </a:pPr>
              <a:t>15</a:t>
            </a:fld>
            <a:endParaRPr lang="fr-FR"/>
          </a:p>
        </p:txBody>
      </p:sp>
      <p:sp>
        <p:nvSpPr>
          <p:cNvPr id="22531" name="Rectangle 2"/>
          <p:cNvSpPr>
            <a:spLocks noGrp="1" noChangeArrowheads="1"/>
          </p:cNvSpPr>
          <p:nvPr>
            <p:ph type="title"/>
          </p:nvPr>
        </p:nvSpPr>
        <p:spPr/>
        <p:txBody>
          <a:bodyPr/>
          <a:lstStyle/>
          <a:p>
            <a:pPr eaLnBrk="1" hangingPunct="1"/>
            <a:r>
              <a:rPr lang="fr-FR" altLang="zh-CN" sz="4000" smtClean="0">
                <a:latin typeface="Comic Sans MS" pitchFamily="66" charset="0"/>
                <a:ea typeface="SimSun" pitchFamily="2" charset="-122"/>
              </a:rPr>
              <a:t>Recherche des solutions électroniques</a:t>
            </a:r>
            <a:endParaRPr lang="fr-FR" altLang="zh-CN" sz="4000" b="1" smtClean="0">
              <a:latin typeface="Comic Sans MS" pitchFamily="66" charset="0"/>
              <a:ea typeface="SimSun" pitchFamily="2" charset="-122"/>
            </a:endParaRPr>
          </a:p>
        </p:txBody>
      </p:sp>
      <p:sp>
        <p:nvSpPr>
          <p:cNvPr id="22532" name="Rectangle 3"/>
          <p:cNvSpPr>
            <a:spLocks noGrp="1" noChangeArrowheads="1"/>
          </p:cNvSpPr>
          <p:nvPr>
            <p:ph type="body" idx="1"/>
          </p:nvPr>
        </p:nvSpPr>
        <p:spPr>
          <a:xfrm>
            <a:off x="457200" y="1600200"/>
            <a:ext cx="8229600" cy="4133850"/>
          </a:xfrm>
        </p:spPr>
        <p:txBody>
          <a:bodyPr/>
          <a:lstStyle/>
          <a:p>
            <a:pPr eaLnBrk="1" hangingPunct="1"/>
            <a:r>
              <a:rPr lang="fr-FR" sz="2000" smtClean="0"/>
              <a:t>Nous voulons que notre anémomètre affiche des valeurs numériques. Il a fallu réinvestir nos connaissances en électricité de notre programme en 3ème puis en mathématiques avec la représentation </a:t>
            </a:r>
            <a:r>
              <a:rPr lang="fr-FR" sz="2000" u="sng" smtClean="0"/>
              <a:t>d’une droite linéaire et le calcul du coefficient directeur : </a:t>
            </a:r>
          </a:p>
          <a:p>
            <a:pPr eaLnBrk="1" hangingPunct="1"/>
            <a:r>
              <a:rPr lang="fr-FR" sz="2000" smtClean="0"/>
              <a:t>A partir d’un diagramme énergétique, il fallait rechercher dans un premier temps  un composant qui permette de transformer une énergie mécanique en énergie électrique : </a:t>
            </a:r>
            <a:r>
              <a:rPr lang="fr-FR" sz="2000" u="sng" smtClean="0"/>
              <a:t>un alternateur</a:t>
            </a:r>
            <a:r>
              <a:rPr lang="fr-FR" sz="2000" smtClean="0"/>
              <a:t>.</a:t>
            </a:r>
          </a:p>
          <a:p>
            <a:pPr eaLnBrk="1" hangingPunct="1"/>
            <a:r>
              <a:rPr lang="fr-FR" sz="2000" smtClean="0"/>
              <a:t>Puis en démarche d’investigation, nous voulions savoir si la vitesse du vent est proportionnelle à la tension recueillie à la sortie de l’alternateur. </a:t>
            </a:r>
          </a:p>
          <a:p>
            <a:pPr eaLnBrk="1" hangingPunct="1"/>
            <a:endParaRPr lang="fr-FR" sz="20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EB2D2AC9-4712-4C65-B946-AEC002B405FD}" type="slidenum">
              <a:rPr lang="fr-FR"/>
              <a:pPr>
                <a:defRPr/>
              </a:pPr>
              <a:t>16</a:t>
            </a:fld>
            <a:endParaRPr lang="fr-FR"/>
          </a:p>
        </p:txBody>
      </p:sp>
      <p:sp>
        <p:nvSpPr>
          <p:cNvPr id="23555" name="Rectangle 2"/>
          <p:cNvSpPr>
            <a:spLocks noGrp="1" noChangeArrowheads="1"/>
          </p:cNvSpPr>
          <p:nvPr>
            <p:ph type="title"/>
          </p:nvPr>
        </p:nvSpPr>
        <p:spPr/>
        <p:txBody>
          <a:bodyPr/>
          <a:lstStyle/>
          <a:p>
            <a:pPr eaLnBrk="1" hangingPunct="1"/>
            <a:r>
              <a:rPr lang="fr-FR" sz="4000" smtClean="0">
                <a:latin typeface="Comic Sans MS" pitchFamily="66" charset="0"/>
              </a:rPr>
              <a:t>Notre démarche d’investigation</a:t>
            </a:r>
          </a:p>
        </p:txBody>
      </p:sp>
      <p:sp>
        <p:nvSpPr>
          <p:cNvPr id="23556" name="Rectangle 6"/>
          <p:cNvSpPr>
            <a:spLocks noChangeArrowheads="1"/>
          </p:cNvSpPr>
          <p:nvPr/>
        </p:nvSpPr>
        <p:spPr bwMode="auto">
          <a:xfrm>
            <a:off x="395288" y="1412875"/>
            <a:ext cx="7210425" cy="2189163"/>
          </a:xfrm>
          <a:prstGeom prst="rect">
            <a:avLst/>
          </a:prstGeom>
          <a:noFill/>
          <a:ln w="9525">
            <a:noFill/>
            <a:miter lim="800000"/>
            <a:headEnd/>
            <a:tailEnd/>
          </a:ln>
        </p:spPr>
        <p:txBody>
          <a:bodyPr/>
          <a:lstStyle/>
          <a:p>
            <a:pPr marL="342900" indent="-342900">
              <a:spcBef>
                <a:spcPct val="20000"/>
              </a:spcBef>
              <a:buFontTx/>
              <a:buChar char="•"/>
            </a:pPr>
            <a:r>
              <a:rPr lang="fr-FR" sz="1600">
                <a:latin typeface="Arial" charset="0"/>
              </a:rPr>
              <a:t>On réalise un montage où un moteur est fixé à un socle. L’axe de ce moteur est encastré un ensemble (mât, support de coupelles et coupelles). Puis on le branche aux bornes d’un voltmètre. </a:t>
            </a:r>
            <a:r>
              <a:rPr lang="fr-FR" sz="1600" b="1">
                <a:latin typeface="Arial" charset="0"/>
              </a:rPr>
              <a:t>On souhaiterait savoir si la vitesse du vent est proportionnelle à la valeur affichée aux bornes de la tensions du voltmètre</a:t>
            </a:r>
            <a:r>
              <a:rPr lang="fr-FR" sz="1600">
                <a:latin typeface="Arial" charset="0"/>
              </a:rPr>
              <a:t>. On s’est souvenu grâce au travail en physique sur les éoliennes, qu’on pouvait transformer une énergie mécanique en énergie électrique par un alternateur, ici un moteur inversé.</a:t>
            </a:r>
          </a:p>
          <a:p>
            <a:pPr marL="342900" indent="-342900">
              <a:spcBef>
                <a:spcPct val="20000"/>
              </a:spcBef>
              <a:buFontTx/>
              <a:buChar char="•"/>
            </a:pPr>
            <a:endParaRPr lang="fr-FR" sz="1600">
              <a:latin typeface="Arial" charset="0"/>
            </a:endParaRPr>
          </a:p>
          <a:p>
            <a:pPr marL="342900" indent="-342900">
              <a:spcBef>
                <a:spcPct val="20000"/>
              </a:spcBef>
              <a:buFontTx/>
              <a:buChar char="•"/>
            </a:pPr>
            <a:endParaRPr lang="fr-FR" sz="1600">
              <a:latin typeface="Arial" charset="0"/>
            </a:endParaRPr>
          </a:p>
          <a:p>
            <a:pPr marL="342900" indent="-342900">
              <a:spcBef>
                <a:spcPct val="20000"/>
              </a:spcBef>
              <a:buFontTx/>
              <a:buChar char="•"/>
            </a:pPr>
            <a:endParaRPr lang="fr-FR" sz="1600">
              <a:latin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pPr>
              <a:defRPr/>
            </a:pPr>
            <a:fld id="{5600F49D-1F26-4CD4-9C9A-3AEEADA79E10}" type="slidenum">
              <a:rPr lang="fr-FR"/>
              <a:pPr>
                <a:defRPr/>
              </a:pPr>
              <a:t>17</a:t>
            </a:fld>
            <a:endParaRPr lang="fr-FR"/>
          </a:p>
        </p:txBody>
      </p:sp>
      <p:sp>
        <p:nvSpPr>
          <p:cNvPr id="24579" name="Rectangle 2"/>
          <p:cNvSpPr>
            <a:spLocks noGrp="1" noChangeArrowheads="1"/>
          </p:cNvSpPr>
          <p:nvPr>
            <p:ph type="title"/>
          </p:nvPr>
        </p:nvSpPr>
        <p:spPr/>
        <p:txBody>
          <a:bodyPr/>
          <a:lstStyle/>
          <a:p>
            <a:pPr eaLnBrk="1" hangingPunct="1"/>
            <a:r>
              <a:rPr lang="fr-FR" sz="4000" smtClean="0">
                <a:latin typeface="Comic Sans MS" pitchFamily="66" charset="0"/>
              </a:rPr>
              <a:t>Les propositions de l’expérience</a:t>
            </a:r>
          </a:p>
        </p:txBody>
      </p:sp>
      <p:pic>
        <p:nvPicPr>
          <p:cNvPr id="24580" name="Picture 8" descr="CA 1 VENTIO 2013"/>
          <p:cNvPicPr>
            <a:picLocks noGrp="1" noChangeAspect="1" noChangeArrowheads="1"/>
          </p:cNvPicPr>
          <p:nvPr>
            <p:ph idx="1"/>
          </p:nvPr>
        </p:nvPicPr>
        <p:blipFill>
          <a:blip r:embed="rId2"/>
          <a:srcRect/>
          <a:stretch>
            <a:fillRect/>
          </a:stretch>
        </p:blipFill>
        <p:spPr>
          <a:xfrm>
            <a:off x="504825" y="1484313"/>
            <a:ext cx="2770188" cy="3921125"/>
          </a:xfrm>
          <a:noFill/>
        </p:spPr>
      </p:pic>
      <p:sp>
        <p:nvSpPr>
          <p:cNvPr id="24581" name="Text Box 11"/>
          <p:cNvSpPr txBox="1">
            <a:spLocks noChangeArrowheads="1"/>
          </p:cNvSpPr>
          <p:nvPr/>
        </p:nvSpPr>
        <p:spPr bwMode="auto">
          <a:xfrm>
            <a:off x="3563938" y="1412875"/>
            <a:ext cx="5184775" cy="1465263"/>
          </a:xfrm>
          <a:prstGeom prst="rect">
            <a:avLst/>
          </a:prstGeom>
          <a:noFill/>
          <a:ln w="9525">
            <a:noFill/>
            <a:miter lim="800000"/>
            <a:headEnd/>
            <a:tailEnd/>
          </a:ln>
        </p:spPr>
        <p:txBody>
          <a:bodyPr>
            <a:spAutoFit/>
          </a:bodyPr>
          <a:lstStyle/>
          <a:p>
            <a:r>
              <a:rPr lang="fr-FR" u="sng"/>
              <a:t>Hypothèse de départ</a:t>
            </a:r>
            <a:r>
              <a:rPr lang="fr-FR"/>
              <a:t> : « Je suppose que la vitesse du vent a de grande chances d’être proportionnelle à la valeur affichée de le tension aux bornes du moteur grâce à la vitesse de rotation. »</a:t>
            </a:r>
          </a:p>
        </p:txBody>
      </p:sp>
      <p:sp>
        <p:nvSpPr>
          <p:cNvPr id="24582" name="Text Box 12"/>
          <p:cNvSpPr txBox="1">
            <a:spLocks noChangeArrowheads="1"/>
          </p:cNvSpPr>
          <p:nvPr/>
        </p:nvSpPr>
        <p:spPr bwMode="auto">
          <a:xfrm rot="10800000" flipV="1">
            <a:off x="3490913" y="2995613"/>
            <a:ext cx="4395787" cy="3662362"/>
          </a:xfrm>
          <a:prstGeom prst="rect">
            <a:avLst/>
          </a:prstGeom>
          <a:noFill/>
          <a:ln w="9525">
            <a:noFill/>
            <a:miter lim="800000"/>
            <a:headEnd/>
            <a:tailEnd/>
          </a:ln>
        </p:spPr>
        <p:txBody>
          <a:bodyPr>
            <a:spAutoFit/>
          </a:bodyPr>
          <a:lstStyle/>
          <a:p>
            <a:r>
              <a:rPr lang="fr-FR" u="sng"/>
              <a:t>Proposition de l’expérience</a:t>
            </a:r>
            <a:r>
              <a:rPr lang="fr-FR"/>
              <a:t> : « J’ai un anémomètre à coupelles relié à un moteur qui celui-ci est relié à un boîtier sans moteur qui permet de brancher le voltmètre.</a:t>
            </a:r>
          </a:p>
          <a:p>
            <a:pPr>
              <a:buFontTx/>
              <a:buChar char="•"/>
            </a:pPr>
            <a:r>
              <a:rPr lang="fr-FR"/>
              <a:t>Je fais tourner doucement l’anémomètre avec mes mains, je regarde la valeur, elle doit indiquer sur le voltmètre une faible valeur.</a:t>
            </a:r>
          </a:p>
          <a:p>
            <a:pPr>
              <a:buFontTx/>
              <a:buChar char="•"/>
            </a:pPr>
            <a:r>
              <a:rPr lang="fr-FR"/>
              <a:t>Si je fais tourner vite l’anémomètre, je constate une faible valeur. </a:t>
            </a:r>
          </a:p>
          <a:p>
            <a:pPr>
              <a:buFontTx/>
              <a:buChar char="•"/>
            </a:pPr>
            <a:r>
              <a:rPr lang="fr-FR"/>
              <a:t>J’en conclue que la valeur est proportionnelle à la vitesse du vent.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5E7FAF33-4870-4B7A-8CFB-C91263393BC5}" type="slidenum">
              <a:rPr lang="fr-FR"/>
              <a:pPr>
                <a:defRPr/>
              </a:pPr>
              <a:t>18</a:t>
            </a:fld>
            <a:endParaRPr lang="fr-FR"/>
          </a:p>
        </p:txBody>
      </p:sp>
      <p:sp>
        <p:nvSpPr>
          <p:cNvPr id="25603" name="Rectangle 2"/>
          <p:cNvSpPr>
            <a:spLocks noGrp="1" noChangeArrowheads="1"/>
          </p:cNvSpPr>
          <p:nvPr>
            <p:ph type="title"/>
          </p:nvPr>
        </p:nvSpPr>
        <p:spPr/>
        <p:txBody>
          <a:bodyPr/>
          <a:lstStyle/>
          <a:p>
            <a:pPr eaLnBrk="1" hangingPunct="1"/>
            <a:r>
              <a:rPr lang="fr-FR" sz="4000" smtClean="0">
                <a:latin typeface="Comic Sans MS" pitchFamily="66" charset="0"/>
              </a:rPr>
              <a:t>Suite de la démarche d’investigation…..</a:t>
            </a:r>
          </a:p>
        </p:txBody>
      </p:sp>
      <p:sp>
        <p:nvSpPr>
          <p:cNvPr id="25604" name="Rectangle 3"/>
          <p:cNvSpPr>
            <a:spLocks noGrp="1" noChangeArrowheads="1"/>
          </p:cNvSpPr>
          <p:nvPr>
            <p:ph type="body" idx="1"/>
          </p:nvPr>
        </p:nvSpPr>
        <p:spPr/>
        <p:txBody>
          <a:bodyPr/>
          <a:lstStyle/>
          <a:p>
            <a:pPr eaLnBrk="1" hangingPunct="1">
              <a:lnSpc>
                <a:spcPct val="90000"/>
              </a:lnSpc>
              <a:buFontTx/>
              <a:buNone/>
            </a:pPr>
            <a:r>
              <a:rPr lang="fr-FR" sz="1800" u="sng" smtClean="0">
                <a:latin typeface="Comic Sans MS" pitchFamily="66" charset="0"/>
              </a:rPr>
              <a:t>Réalisation de l’expérience</a:t>
            </a:r>
            <a:r>
              <a:rPr lang="fr-FR" sz="1800" smtClean="0">
                <a:latin typeface="Comic Sans MS" pitchFamily="66" charset="0"/>
              </a:rPr>
              <a:t> : « lorsque j’ai fais tourner la coupelle, j’ai lu une valeur qui varie entre 3 et 10 mV.</a:t>
            </a:r>
          </a:p>
          <a:p>
            <a:pPr eaLnBrk="1" hangingPunct="1">
              <a:lnSpc>
                <a:spcPct val="90000"/>
              </a:lnSpc>
            </a:pPr>
            <a:r>
              <a:rPr lang="fr-FR" sz="1800" smtClean="0">
                <a:latin typeface="Comic Sans MS" pitchFamily="66" charset="0"/>
              </a:rPr>
              <a:t>Et lorsque j’ai fait tourner plus vite, j’ai lu entre 22 et 34 mV. </a:t>
            </a:r>
          </a:p>
          <a:p>
            <a:pPr eaLnBrk="1" hangingPunct="1">
              <a:lnSpc>
                <a:spcPct val="90000"/>
              </a:lnSpc>
              <a:buFontTx/>
              <a:buNone/>
            </a:pPr>
            <a:r>
              <a:rPr lang="fr-FR" sz="1800" u="sng" smtClean="0">
                <a:latin typeface="Comic Sans MS" pitchFamily="66" charset="0"/>
              </a:rPr>
              <a:t>Conclusion </a:t>
            </a:r>
            <a:r>
              <a:rPr lang="fr-FR" sz="1800" smtClean="0">
                <a:latin typeface="Comic Sans MS" pitchFamily="66" charset="0"/>
              </a:rPr>
              <a:t>: «  la valeur est proportionnelle à la vitesse du vent. »</a:t>
            </a:r>
          </a:p>
          <a:p>
            <a:pPr eaLnBrk="1" hangingPunct="1">
              <a:lnSpc>
                <a:spcPct val="90000"/>
              </a:lnSpc>
              <a:buFontTx/>
              <a:buNone/>
            </a:pPr>
            <a:r>
              <a:rPr lang="fr-FR" sz="1800" u="sng" smtClean="0">
                <a:latin typeface="Comic Sans MS" pitchFamily="66" charset="0"/>
              </a:rPr>
              <a:t>Validation de l’hypothèse de départ</a:t>
            </a:r>
            <a:r>
              <a:rPr lang="fr-FR" sz="1800" smtClean="0">
                <a:latin typeface="Comic Sans MS" pitchFamily="66" charset="0"/>
              </a:rPr>
              <a:t> : « j’avais raison: la vitesse du vent est proportionnelle à la valeur affichée sur le voltmètre. »</a:t>
            </a:r>
          </a:p>
          <a:p>
            <a:pPr eaLnBrk="1" hangingPunct="1">
              <a:lnSpc>
                <a:spcPct val="90000"/>
              </a:lnSpc>
              <a:buFontTx/>
              <a:buNone/>
            </a:pPr>
            <a:r>
              <a:rPr lang="fr-FR" sz="1800" u="sng" smtClean="0">
                <a:latin typeface="Comic Sans MS" pitchFamily="66" charset="0"/>
              </a:rPr>
              <a:t>Débat en classe, échange avec les élèves et le professeur.</a:t>
            </a:r>
          </a:p>
          <a:p>
            <a:pPr eaLnBrk="1" hangingPunct="1">
              <a:lnSpc>
                <a:spcPct val="90000"/>
              </a:lnSpc>
              <a:buFontTx/>
              <a:buNone/>
            </a:pPr>
            <a:r>
              <a:rPr lang="fr-FR" sz="1800" b="1" smtClean="0">
                <a:latin typeface="Comic Sans MS" pitchFamily="66" charset="0"/>
              </a:rPr>
              <a:t>Le professeur</a:t>
            </a:r>
            <a:r>
              <a:rPr lang="fr-FR" sz="1800" smtClean="0">
                <a:latin typeface="Comic Sans MS" pitchFamily="66" charset="0"/>
              </a:rPr>
              <a:t> : pensez-vous qu’ils ont raison ?</a:t>
            </a:r>
          </a:p>
          <a:p>
            <a:pPr eaLnBrk="1" hangingPunct="1">
              <a:lnSpc>
                <a:spcPct val="90000"/>
              </a:lnSpc>
              <a:buFontTx/>
              <a:buNone/>
            </a:pPr>
            <a:r>
              <a:rPr lang="fr-FR" sz="1800" b="1" smtClean="0">
                <a:latin typeface="Comic Sans MS" pitchFamily="66" charset="0"/>
              </a:rPr>
              <a:t>Un élève</a:t>
            </a:r>
            <a:r>
              <a:rPr lang="fr-FR" sz="1800" smtClean="0">
                <a:latin typeface="Comic Sans MS" pitchFamily="66" charset="0"/>
              </a:rPr>
              <a:t> : « non, car ils ne connaissent pas à combien ça tourne. »</a:t>
            </a:r>
          </a:p>
          <a:p>
            <a:pPr eaLnBrk="1" hangingPunct="1">
              <a:lnSpc>
                <a:spcPct val="90000"/>
              </a:lnSpc>
              <a:buFontTx/>
              <a:buNone/>
            </a:pPr>
            <a:r>
              <a:rPr lang="fr-FR" sz="1800" b="1" smtClean="0">
                <a:latin typeface="Comic Sans MS" pitchFamily="66" charset="0"/>
              </a:rPr>
              <a:t>Le professeur</a:t>
            </a:r>
            <a:r>
              <a:rPr lang="fr-FR" sz="1800" smtClean="0">
                <a:latin typeface="Comic Sans MS" pitchFamily="66" charset="0"/>
              </a:rPr>
              <a:t> : «  effectivement, on ne connaît pas la vitesse de rotation du moteur, et il n’ont pas mesuré une vitesse du vent, puisqu’il manipule avec leurs mains.</a:t>
            </a:r>
          </a:p>
          <a:p>
            <a:pPr eaLnBrk="1" hangingPunct="1">
              <a:lnSpc>
                <a:spcPct val="90000"/>
              </a:lnSpc>
              <a:buFontTx/>
              <a:buNone/>
            </a:pPr>
            <a:r>
              <a:rPr lang="fr-FR" sz="1800" smtClean="0">
                <a:latin typeface="Comic Sans MS" pitchFamily="66" charset="0"/>
              </a:rPr>
              <a:t>Que faudrait-il faire ? »</a:t>
            </a:r>
          </a:p>
          <a:p>
            <a:pPr eaLnBrk="1" hangingPunct="1">
              <a:lnSpc>
                <a:spcPct val="90000"/>
              </a:lnSpc>
              <a:buFontTx/>
              <a:buNone/>
            </a:pPr>
            <a:r>
              <a:rPr lang="fr-FR" sz="1800" smtClean="0">
                <a:latin typeface="Comic Sans MS" pitchFamily="66" charset="0"/>
              </a:rPr>
              <a:t>De débat en débat, avec l’aide du professeur, on a établi le protocole expérimental.</a:t>
            </a:r>
          </a:p>
          <a:p>
            <a:pPr eaLnBrk="1" hangingPunct="1">
              <a:lnSpc>
                <a:spcPct val="90000"/>
              </a:lnSpc>
              <a:buFontTx/>
              <a:buNone/>
            </a:pPr>
            <a:endParaRPr lang="fr-FR" sz="1800" smtClean="0">
              <a:latin typeface="Comic Sans MS" pitchFamily="66"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pPr>
              <a:defRPr/>
            </a:pPr>
            <a:fld id="{BFC89B3E-AF3D-4880-9AA8-E98ACDB4CE3C}" type="slidenum">
              <a:rPr lang="fr-FR"/>
              <a:pPr>
                <a:defRPr/>
              </a:pPr>
              <a:t>19</a:t>
            </a:fld>
            <a:endParaRPr lang="fr-FR"/>
          </a:p>
        </p:txBody>
      </p:sp>
      <p:sp>
        <p:nvSpPr>
          <p:cNvPr id="26627" name="Rectangle 2"/>
          <p:cNvSpPr>
            <a:spLocks noGrp="1" noChangeArrowheads="1"/>
          </p:cNvSpPr>
          <p:nvPr>
            <p:ph type="title"/>
          </p:nvPr>
        </p:nvSpPr>
        <p:spPr>
          <a:xfrm>
            <a:off x="457200" y="274638"/>
            <a:ext cx="8229600" cy="777875"/>
          </a:xfrm>
        </p:spPr>
        <p:txBody>
          <a:bodyPr/>
          <a:lstStyle/>
          <a:p>
            <a:pPr eaLnBrk="1" hangingPunct="1"/>
            <a:r>
              <a:rPr lang="fr-FR" altLang="zh-CN" sz="4000" smtClean="0">
                <a:latin typeface="Comic Sans MS" pitchFamily="66" charset="0"/>
                <a:ea typeface="SimSun" pitchFamily="2" charset="-122"/>
              </a:rPr>
              <a:t>Le montage et les mesures</a:t>
            </a:r>
            <a:r>
              <a:rPr lang="fr-FR" altLang="zh-CN" b="1" smtClean="0">
                <a:ea typeface="SimSun" pitchFamily="2" charset="-122"/>
              </a:rPr>
              <a:t> </a:t>
            </a:r>
          </a:p>
        </p:txBody>
      </p:sp>
      <p:sp>
        <p:nvSpPr>
          <p:cNvPr id="26631" name="Text Box 10"/>
          <p:cNvSpPr txBox="1">
            <a:spLocks noChangeArrowheads="1"/>
          </p:cNvSpPr>
          <p:nvPr/>
        </p:nvSpPr>
        <p:spPr bwMode="auto">
          <a:xfrm>
            <a:off x="250825" y="981075"/>
            <a:ext cx="8642350" cy="3113088"/>
          </a:xfrm>
          <a:prstGeom prst="rect">
            <a:avLst/>
          </a:prstGeom>
          <a:noFill/>
          <a:ln w="9525">
            <a:noFill/>
            <a:miter lim="800000"/>
            <a:headEnd/>
            <a:tailEnd/>
          </a:ln>
        </p:spPr>
        <p:txBody>
          <a:bodyPr>
            <a:spAutoFit/>
          </a:bodyPr>
          <a:lstStyle/>
          <a:p>
            <a:pPr marL="342900" indent="-342900"/>
            <a:r>
              <a:rPr lang="fr-FR"/>
              <a:t>On réalise le montage suivant :</a:t>
            </a:r>
          </a:p>
          <a:p>
            <a:pPr marL="342900" indent="-342900"/>
            <a:r>
              <a:rPr lang="fr-FR"/>
              <a:t>On règle la hauteur de la source du vent à la hauteur de la coupelle.</a:t>
            </a:r>
          </a:p>
          <a:p>
            <a:pPr marL="342900" indent="-342900"/>
            <a:r>
              <a:rPr lang="fr-FR"/>
              <a:t>A l’aide d’un réglet, on fixe la distance entre la coupelle et la source du vent (sèche cheveux).</a:t>
            </a:r>
          </a:p>
          <a:p>
            <a:pPr marL="342900" indent="-342900"/>
            <a:r>
              <a:rPr lang="fr-FR"/>
              <a:t>On met en marche le sèche cheveux à froid.</a:t>
            </a:r>
          </a:p>
          <a:p>
            <a:pPr marL="342900" indent="-342900"/>
            <a:r>
              <a:rPr lang="fr-FR"/>
              <a:t>On relève la tension aux bornes du voltmètre (calibre 200mV).</a:t>
            </a:r>
          </a:p>
          <a:p>
            <a:pPr marL="342900" indent="-342900"/>
            <a:r>
              <a:rPr lang="fr-FR"/>
              <a:t>On éloigne le montage et on positionne l’anémomètre portatif à la même distance et à la même hauteur.</a:t>
            </a:r>
          </a:p>
          <a:p>
            <a:pPr marL="342900" indent="-342900"/>
            <a:r>
              <a:rPr lang="fr-FR"/>
              <a:t>On relève la vitesse réelle.</a:t>
            </a:r>
          </a:p>
          <a:p>
            <a:pPr marL="342900" indent="-342900"/>
            <a:r>
              <a:rPr lang="fr-FR"/>
              <a:t>On reporte ces deux mesures dans le tableau.</a:t>
            </a:r>
          </a:p>
          <a:p>
            <a:pPr marL="342900" indent="-342900"/>
            <a:endParaRPr lang="fr-FR"/>
          </a:p>
        </p:txBody>
      </p:sp>
      <p:pic>
        <p:nvPicPr>
          <p:cNvPr id="20481" name="Picture 1"/>
          <p:cNvPicPr>
            <a:picLocks noChangeAspect="1" noChangeArrowheads="1"/>
          </p:cNvPicPr>
          <p:nvPr/>
        </p:nvPicPr>
        <p:blipFill>
          <a:blip r:embed="rId2"/>
          <a:srcRect/>
          <a:stretch>
            <a:fillRect/>
          </a:stretch>
        </p:blipFill>
        <p:spPr bwMode="auto">
          <a:xfrm>
            <a:off x="357158" y="4000504"/>
            <a:ext cx="3119702" cy="2341066"/>
          </a:xfrm>
          <a:prstGeom prst="rect">
            <a:avLst/>
          </a:prstGeom>
          <a:noFill/>
          <a:ln w="9525">
            <a:noFill/>
            <a:miter lim="800000"/>
            <a:headEnd/>
            <a:tailEnd/>
          </a:ln>
          <a:effectLst/>
        </p:spPr>
      </p:pic>
      <p:pic>
        <p:nvPicPr>
          <p:cNvPr id="20482" name="Picture 2"/>
          <p:cNvPicPr>
            <a:picLocks noChangeAspect="1" noChangeArrowheads="1"/>
          </p:cNvPicPr>
          <p:nvPr/>
        </p:nvPicPr>
        <p:blipFill>
          <a:blip r:embed="rId3"/>
          <a:srcRect/>
          <a:stretch>
            <a:fillRect/>
          </a:stretch>
        </p:blipFill>
        <p:spPr bwMode="auto">
          <a:xfrm>
            <a:off x="4000496" y="4000504"/>
            <a:ext cx="3262106" cy="244792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5"/>
          <p:cNvSpPr>
            <a:spLocks noGrp="1"/>
          </p:cNvSpPr>
          <p:nvPr>
            <p:ph type="sldNum" sz="quarter" idx="12"/>
          </p:nvPr>
        </p:nvSpPr>
        <p:spPr/>
        <p:txBody>
          <a:bodyPr/>
          <a:lstStyle/>
          <a:p>
            <a:pPr>
              <a:defRPr/>
            </a:pPr>
            <a:fld id="{85C66D10-B939-473C-97AD-8157C176139B}" type="slidenum">
              <a:rPr lang="fr-FR"/>
              <a:pPr>
                <a:defRPr/>
              </a:pPr>
              <a:t>20</a:t>
            </a:fld>
            <a:endParaRPr lang="fr-FR"/>
          </a:p>
        </p:txBody>
      </p:sp>
      <p:sp>
        <p:nvSpPr>
          <p:cNvPr id="2052" name="Rectangle 2"/>
          <p:cNvSpPr>
            <a:spLocks noGrp="1" noChangeArrowheads="1"/>
          </p:cNvSpPr>
          <p:nvPr>
            <p:ph type="title"/>
          </p:nvPr>
        </p:nvSpPr>
        <p:spPr>
          <a:xfrm>
            <a:off x="468313" y="0"/>
            <a:ext cx="8229600" cy="1143000"/>
          </a:xfrm>
        </p:spPr>
        <p:txBody>
          <a:bodyPr/>
          <a:lstStyle/>
          <a:p>
            <a:pPr eaLnBrk="1" hangingPunct="1"/>
            <a:r>
              <a:rPr lang="fr-FR" altLang="zh-CN" sz="4000" b="1" smtClean="0">
                <a:ea typeface="SimSun" pitchFamily="2" charset="-122"/>
              </a:rPr>
              <a:t> </a:t>
            </a:r>
            <a:r>
              <a:rPr lang="fr-FR" altLang="zh-CN" sz="4000" smtClean="0">
                <a:latin typeface="Comic Sans MS" pitchFamily="66" charset="0"/>
                <a:ea typeface="SimSun" pitchFamily="2" charset="-122"/>
              </a:rPr>
              <a:t>Le graphique et son exploitation</a:t>
            </a:r>
          </a:p>
        </p:txBody>
      </p:sp>
      <p:sp>
        <p:nvSpPr>
          <p:cNvPr id="2053" name="Rectangle 5"/>
          <p:cNvSpPr>
            <a:spLocks noChangeArrowheads="1"/>
          </p:cNvSpPr>
          <p:nvPr/>
        </p:nvSpPr>
        <p:spPr bwMode="auto">
          <a:xfrm>
            <a:off x="0" y="1543050"/>
            <a:ext cx="9144000" cy="0"/>
          </a:xfrm>
          <a:prstGeom prst="rect">
            <a:avLst/>
          </a:prstGeom>
          <a:noFill/>
          <a:ln w="9525">
            <a:noFill/>
            <a:miter lim="800000"/>
            <a:headEnd/>
            <a:tailEnd/>
          </a:ln>
        </p:spPr>
        <p:txBody>
          <a:bodyPr wrap="none" anchor="ctr">
            <a:spAutoFit/>
          </a:bodyPr>
          <a:lstStyle/>
          <a:p>
            <a:endParaRPr lang="fr-FR"/>
          </a:p>
        </p:txBody>
      </p:sp>
      <p:graphicFrame>
        <p:nvGraphicFramePr>
          <p:cNvPr id="2050" name="Object 4"/>
          <p:cNvGraphicFramePr>
            <a:graphicFrameLocks noChangeAspect="1"/>
          </p:cNvGraphicFramePr>
          <p:nvPr/>
        </p:nvGraphicFramePr>
        <p:xfrm>
          <a:off x="5076825" y="3573463"/>
          <a:ext cx="3708400" cy="2986087"/>
        </p:xfrm>
        <a:graphic>
          <a:graphicData uri="http://schemas.openxmlformats.org/presentationml/2006/ole">
            <p:oleObj spid="_x0000_s2050" name="Graphique" r:id="rId3" imgW="6057900" imgH="3771900" progId="Excel.Sheet.8">
              <p:embed/>
            </p:oleObj>
          </a:graphicData>
        </a:graphic>
      </p:graphicFrame>
      <p:sp>
        <p:nvSpPr>
          <p:cNvPr id="2054" name="Line 6"/>
          <p:cNvSpPr>
            <a:spLocks noChangeShapeType="1"/>
          </p:cNvSpPr>
          <p:nvPr/>
        </p:nvSpPr>
        <p:spPr bwMode="auto">
          <a:xfrm flipV="1">
            <a:off x="5580063" y="4508500"/>
            <a:ext cx="2879725" cy="1441450"/>
          </a:xfrm>
          <a:prstGeom prst="line">
            <a:avLst/>
          </a:prstGeom>
          <a:noFill/>
          <a:ln w="9525">
            <a:solidFill>
              <a:schemeClr val="tx1"/>
            </a:solidFill>
            <a:round/>
            <a:headEnd/>
            <a:tailEnd/>
          </a:ln>
        </p:spPr>
        <p:txBody>
          <a:bodyPr/>
          <a:lstStyle/>
          <a:p>
            <a:endParaRPr lang="fr-FR"/>
          </a:p>
        </p:txBody>
      </p:sp>
      <p:sp>
        <p:nvSpPr>
          <p:cNvPr id="2055" name="Text Box 8"/>
          <p:cNvSpPr txBox="1">
            <a:spLocks noChangeArrowheads="1"/>
          </p:cNvSpPr>
          <p:nvPr/>
        </p:nvSpPr>
        <p:spPr bwMode="auto">
          <a:xfrm>
            <a:off x="0" y="765175"/>
            <a:ext cx="4932363" cy="5078413"/>
          </a:xfrm>
          <a:prstGeom prst="rect">
            <a:avLst/>
          </a:prstGeom>
          <a:noFill/>
          <a:ln w="9525">
            <a:noFill/>
            <a:miter lim="800000"/>
            <a:headEnd/>
            <a:tailEnd/>
          </a:ln>
        </p:spPr>
        <p:txBody>
          <a:bodyPr>
            <a:spAutoFit/>
          </a:bodyPr>
          <a:lstStyle/>
          <a:p>
            <a:r>
              <a:rPr lang="fr-FR" b="1"/>
              <a:t>Conclusion : </a:t>
            </a:r>
          </a:p>
          <a:p>
            <a:endParaRPr lang="fr-FR"/>
          </a:p>
          <a:p>
            <a:pPr>
              <a:buFontTx/>
              <a:buChar char="•"/>
            </a:pPr>
            <a:r>
              <a:rPr lang="fr-FR"/>
              <a:t> On a tracé une droite moyenne  et on voit qu’il y a une relation de proportionnalité entre la vitesse du vent et la tension recueillie à la sortie du moteur à courant continu. </a:t>
            </a:r>
          </a:p>
          <a:p>
            <a:endParaRPr lang="fr-FR"/>
          </a:p>
          <a:p>
            <a:pPr>
              <a:buFontTx/>
              <a:buChar char="•"/>
            </a:pPr>
            <a:r>
              <a:rPr lang="fr-FR"/>
              <a:t> Le coefficient de proportionnalité est donné par la formule K = (Vb –Va) / (Ub-Ua).</a:t>
            </a:r>
          </a:p>
          <a:p>
            <a:pPr>
              <a:buFontTx/>
              <a:buChar char="•"/>
            </a:pPr>
            <a:r>
              <a:rPr lang="fr-FR" b="1"/>
              <a:t> Pour ce cas</a:t>
            </a:r>
            <a:r>
              <a:rPr lang="fr-FR"/>
              <a:t> Ua=40 mV ; Va=35 Km/h</a:t>
            </a:r>
          </a:p>
          <a:p>
            <a:pPr>
              <a:buFontTx/>
              <a:buChar char="•"/>
            </a:pPr>
            <a:r>
              <a:rPr lang="fr-FR"/>
              <a:t>                   Ub= 60 mV ; Vb=50 Km/h</a:t>
            </a:r>
          </a:p>
          <a:p>
            <a:r>
              <a:rPr lang="fr-FR" b="1"/>
              <a:t>V : vitesse en Km/h</a:t>
            </a:r>
          </a:p>
          <a:p>
            <a:r>
              <a:rPr lang="fr-FR" b="1"/>
              <a:t>U: tension en Volt</a:t>
            </a:r>
          </a:p>
          <a:p>
            <a:pPr>
              <a:buFontTx/>
              <a:buChar char="•"/>
            </a:pPr>
            <a:r>
              <a:rPr lang="fr-FR" b="1"/>
              <a:t> Exploitation du graphique : </a:t>
            </a:r>
            <a:endParaRPr lang="fr-FR"/>
          </a:p>
          <a:p>
            <a:r>
              <a:rPr lang="fr-FR"/>
              <a:t>On trouve une valeur de K = 0,75</a:t>
            </a:r>
          </a:p>
          <a:p>
            <a:r>
              <a:rPr lang="fr-FR"/>
              <a:t>D’où la relation  V = 0,75 U</a:t>
            </a:r>
          </a:p>
          <a:p>
            <a:endParaRPr lang="fr-F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numéro de diapositive 6"/>
          <p:cNvSpPr>
            <a:spLocks noGrp="1"/>
          </p:cNvSpPr>
          <p:nvPr>
            <p:ph type="sldNum" sz="quarter" idx="12"/>
          </p:nvPr>
        </p:nvSpPr>
        <p:spPr/>
        <p:txBody>
          <a:bodyPr/>
          <a:lstStyle/>
          <a:p>
            <a:pPr>
              <a:defRPr/>
            </a:pPr>
            <a:fld id="{DF62CAB7-14F6-4193-95CA-FC2F31408026}" type="slidenum">
              <a:rPr lang="fr-FR"/>
              <a:pPr>
                <a:defRPr/>
              </a:pPr>
              <a:t>21</a:t>
            </a:fld>
            <a:endParaRPr lang="fr-FR"/>
          </a:p>
        </p:txBody>
      </p:sp>
      <p:sp>
        <p:nvSpPr>
          <p:cNvPr id="3076" name="Rectangle 31"/>
          <p:cNvSpPr>
            <a:spLocks noGrp="1" noChangeArrowheads="1"/>
          </p:cNvSpPr>
          <p:nvPr>
            <p:ph type="title"/>
          </p:nvPr>
        </p:nvSpPr>
        <p:spPr>
          <a:xfrm>
            <a:off x="323850" y="0"/>
            <a:ext cx="8229600" cy="777875"/>
          </a:xfrm>
          <a:noFill/>
        </p:spPr>
        <p:txBody>
          <a:bodyPr/>
          <a:lstStyle/>
          <a:p>
            <a:pPr eaLnBrk="1" hangingPunct="1"/>
            <a:r>
              <a:rPr lang="fr-FR" altLang="zh-CN" sz="4000" smtClean="0">
                <a:latin typeface="Comic Sans MS" pitchFamily="66" charset="0"/>
                <a:ea typeface="SimSun" pitchFamily="2" charset="-122"/>
              </a:rPr>
              <a:t> Le problème à résoudre</a:t>
            </a:r>
          </a:p>
        </p:txBody>
      </p:sp>
      <p:sp>
        <p:nvSpPr>
          <p:cNvPr id="3077" name="Rectangle 3"/>
          <p:cNvSpPr>
            <a:spLocks noGrp="1" noChangeArrowheads="1"/>
          </p:cNvSpPr>
          <p:nvPr>
            <p:ph type="body" sz="half" idx="1"/>
          </p:nvPr>
        </p:nvSpPr>
        <p:spPr>
          <a:xfrm>
            <a:off x="323850" y="692150"/>
            <a:ext cx="8569325" cy="3889375"/>
          </a:xfrm>
        </p:spPr>
        <p:txBody>
          <a:bodyPr/>
          <a:lstStyle/>
          <a:p>
            <a:pPr marL="533400" indent="-533400" eaLnBrk="1" hangingPunct="1">
              <a:lnSpc>
                <a:spcPct val="80000"/>
              </a:lnSpc>
              <a:buFontTx/>
              <a:buAutoNum type="arabicPeriod"/>
            </a:pPr>
            <a:endParaRPr lang="fr-FR" altLang="zh-CN" sz="1800" u="sng" smtClean="0">
              <a:latin typeface="Comic Sans MS" pitchFamily="66" charset="0"/>
              <a:ea typeface="SimSun" pitchFamily="2" charset="-122"/>
            </a:endParaRPr>
          </a:p>
          <a:p>
            <a:pPr marL="533400" indent="-533400" eaLnBrk="1" hangingPunct="1">
              <a:lnSpc>
                <a:spcPct val="80000"/>
              </a:lnSpc>
              <a:buFontTx/>
              <a:buAutoNum type="arabicPeriod"/>
            </a:pPr>
            <a:r>
              <a:rPr lang="fr-FR" sz="1800" u="sng" smtClean="0">
                <a:latin typeface="Comic Sans MS" pitchFamily="66" charset="0"/>
              </a:rPr>
              <a:t>Le problème posé :</a:t>
            </a:r>
          </a:p>
          <a:p>
            <a:pPr marL="533400" indent="-533400" eaLnBrk="1" hangingPunct="1">
              <a:lnSpc>
                <a:spcPct val="80000"/>
              </a:lnSpc>
              <a:buFontTx/>
              <a:buNone/>
            </a:pPr>
            <a:r>
              <a:rPr lang="fr-FR" sz="1800" smtClean="0">
                <a:latin typeface="Comic Sans MS" pitchFamily="66" charset="0"/>
              </a:rPr>
              <a:t>            L’affichage du voltmètre indique la valeur de la vitesse du vent à condition de multiplier cette valeur par 0,75</a:t>
            </a:r>
          </a:p>
          <a:p>
            <a:pPr marL="533400" indent="-533400" eaLnBrk="1" hangingPunct="1">
              <a:lnSpc>
                <a:spcPct val="80000"/>
              </a:lnSpc>
              <a:buFontTx/>
              <a:buNone/>
            </a:pPr>
            <a:r>
              <a:rPr lang="fr-FR" sz="1800" smtClean="0">
                <a:latin typeface="Comic Sans MS" pitchFamily="66" charset="0"/>
              </a:rPr>
              <a:t>        Or on veut que cette valeur corresponde à la vitesse du vent. </a:t>
            </a:r>
          </a:p>
          <a:p>
            <a:pPr marL="533400" indent="-533400" algn="ctr" eaLnBrk="1" hangingPunct="1">
              <a:lnSpc>
                <a:spcPct val="80000"/>
              </a:lnSpc>
              <a:buFontTx/>
              <a:buNone/>
            </a:pPr>
            <a:r>
              <a:rPr lang="fr-FR" sz="1800" smtClean="0">
                <a:latin typeface="Comic Sans MS" pitchFamily="66" charset="0"/>
              </a:rPr>
              <a:t>Que faudrait-il rechercher comme montage ?</a:t>
            </a:r>
          </a:p>
          <a:p>
            <a:pPr marL="533400" indent="-533400" eaLnBrk="1" hangingPunct="1">
              <a:lnSpc>
                <a:spcPct val="80000"/>
              </a:lnSpc>
              <a:buFontTx/>
              <a:buNone/>
            </a:pPr>
            <a:endParaRPr lang="fr-FR" altLang="zh-CN" sz="1800" u="sng" smtClean="0">
              <a:latin typeface="Comic Sans MS" pitchFamily="66" charset="0"/>
              <a:ea typeface="SimSun" pitchFamily="2" charset="-122"/>
            </a:endParaRPr>
          </a:p>
          <a:p>
            <a:pPr marL="533400" indent="-533400" eaLnBrk="1" hangingPunct="1">
              <a:lnSpc>
                <a:spcPct val="80000"/>
              </a:lnSpc>
              <a:buFontTx/>
              <a:buNone/>
            </a:pPr>
            <a:r>
              <a:rPr lang="fr-FR" altLang="zh-CN" sz="1800" smtClean="0">
                <a:latin typeface="Comic Sans MS" pitchFamily="66" charset="0"/>
                <a:ea typeface="SimSun" pitchFamily="2" charset="-122"/>
              </a:rPr>
              <a:t>2.      </a:t>
            </a:r>
            <a:r>
              <a:rPr lang="fr-FR" altLang="zh-CN" sz="1800" u="sng" smtClean="0">
                <a:latin typeface="Comic Sans MS" pitchFamily="66" charset="0"/>
                <a:ea typeface="SimSun" pitchFamily="2" charset="-122"/>
              </a:rPr>
              <a:t>Recherche et test de solution :</a:t>
            </a:r>
          </a:p>
          <a:p>
            <a:pPr marL="533400" indent="-533400" eaLnBrk="1" hangingPunct="1">
              <a:lnSpc>
                <a:spcPct val="80000"/>
              </a:lnSpc>
              <a:buFontTx/>
              <a:buNone/>
            </a:pPr>
            <a:r>
              <a:rPr lang="fr-FR" altLang="zh-CN" sz="1800" smtClean="0">
                <a:latin typeface="Comic Sans MS" pitchFamily="66" charset="0"/>
                <a:ea typeface="SimSun" pitchFamily="2" charset="-122"/>
              </a:rPr>
              <a:t>            Nous savons que la vitesse du vent est proportionnelle à la tension recueillie aux bornes du voltmètre. Est-ce que les élèves de sixième peuvent lire les mesures de la vitesse du vent ou faudrait-il imaginer de rajouter des composants ? Des recherches on été pratiquées,  en mobilisant nos connaissances de 4ème en électricité sur la loi d’additivité des tensions dans un montage en série et sur la loi d’Ohm.</a:t>
            </a:r>
            <a:endParaRPr lang="fr-FR" sz="1800" smtClean="0">
              <a:latin typeface="Comic Sans MS" pitchFamily="66" charset="0"/>
            </a:endParaRPr>
          </a:p>
          <a:p>
            <a:pPr marL="533400" indent="-533400" eaLnBrk="1" hangingPunct="1">
              <a:lnSpc>
                <a:spcPct val="80000"/>
              </a:lnSpc>
            </a:pPr>
            <a:endParaRPr lang="fr-FR" sz="1800" smtClean="0">
              <a:latin typeface="Comic Sans MS" pitchFamily="66" charset="0"/>
            </a:endParaRPr>
          </a:p>
        </p:txBody>
      </p:sp>
      <p:sp>
        <p:nvSpPr>
          <p:cNvPr id="3081" name="Text Box 28"/>
          <p:cNvSpPr txBox="1">
            <a:spLocks noChangeArrowheads="1"/>
          </p:cNvSpPr>
          <p:nvPr/>
        </p:nvSpPr>
        <p:spPr bwMode="auto">
          <a:xfrm>
            <a:off x="4643438" y="4292600"/>
            <a:ext cx="1873250" cy="1190625"/>
          </a:xfrm>
          <a:prstGeom prst="rect">
            <a:avLst/>
          </a:prstGeom>
          <a:noFill/>
          <a:ln w="9525">
            <a:noFill/>
            <a:miter lim="800000"/>
            <a:headEnd/>
            <a:tailEnd/>
          </a:ln>
        </p:spPr>
        <p:txBody>
          <a:bodyPr>
            <a:spAutoFit/>
          </a:bodyPr>
          <a:lstStyle/>
          <a:p>
            <a:pPr>
              <a:spcBef>
                <a:spcPct val="50000"/>
              </a:spcBef>
            </a:pPr>
            <a:r>
              <a:rPr lang="fr-FR"/>
              <a:t>Montage proposé et réalisé par ces groupes</a:t>
            </a:r>
          </a:p>
        </p:txBody>
      </p:sp>
      <p:sp>
        <p:nvSpPr>
          <p:cNvPr id="3082" name="Line 33"/>
          <p:cNvSpPr>
            <a:spLocks noChangeShapeType="1"/>
          </p:cNvSpPr>
          <p:nvPr/>
        </p:nvSpPr>
        <p:spPr bwMode="auto">
          <a:xfrm>
            <a:off x="4500563" y="1916113"/>
            <a:ext cx="0" cy="144462"/>
          </a:xfrm>
          <a:prstGeom prst="line">
            <a:avLst/>
          </a:prstGeom>
          <a:noFill/>
          <a:ln w="9525">
            <a:solidFill>
              <a:schemeClr val="tx1"/>
            </a:solidFill>
            <a:round/>
            <a:headEnd/>
            <a:tailEnd/>
          </a:ln>
        </p:spPr>
        <p:txBody>
          <a:bodyPr/>
          <a:lstStyle/>
          <a:p>
            <a:endParaRPr lang="fr-FR"/>
          </a:p>
        </p:txBody>
      </p:sp>
      <p:graphicFrame>
        <p:nvGraphicFramePr>
          <p:cNvPr id="3074" name="Object 53"/>
          <p:cNvGraphicFramePr>
            <a:graphicFrameLocks noGrp="1" noChangeAspect="1"/>
          </p:cNvGraphicFramePr>
          <p:nvPr>
            <p:ph sz="half" idx="2"/>
          </p:nvPr>
        </p:nvGraphicFramePr>
        <p:xfrm>
          <a:off x="3328988" y="4254500"/>
          <a:ext cx="1346200" cy="1982788"/>
        </p:xfrm>
        <a:graphic>
          <a:graphicData uri="http://schemas.openxmlformats.org/presentationml/2006/ole">
            <p:oleObj spid="_x0000_s3074" name="Image bitmap" r:id="rId3" imgW="1971950" imgH="3323810" progId="PBrush">
              <p:embed/>
            </p:oleObj>
          </a:graphicData>
        </a:graphic>
      </p:graphicFrame>
      <p:sp>
        <p:nvSpPr>
          <p:cNvPr id="3083" name="Line 54"/>
          <p:cNvSpPr>
            <a:spLocks noChangeShapeType="1"/>
          </p:cNvSpPr>
          <p:nvPr/>
        </p:nvSpPr>
        <p:spPr bwMode="auto">
          <a:xfrm>
            <a:off x="971550" y="4437063"/>
            <a:ext cx="2232025" cy="431800"/>
          </a:xfrm>
          <a:prstGeom prst="line">
            <a:avLst/>
          </a:prstGeom>
          <a:noFill/>
          <a:ln w="28575">
            <a:solidFill>
              <a:srgbClr val="33CCCC"/>
            </a:solidFill>
            <a:round/>
            <a:headEnd/>
            <a:tailEnd type="triangle" w="med" len="med"/>
          </a:ln>
        </p:spPr>
        <p:txBody>
          <a:bodyPr/>
          <a:lstStyle/>
          <a:p>
            <a:endParaRPr lang="fr-FR"/>
          </a:p>
        </p:txBody>
      </p:sp>
      <p:sp>
        <p:nvSpPr>
          <p:cNvPr id="3084" name="Line 55"/>
          <p:cNvSpPr>
            <a:spLocks noChangeShapeType="1"/>
          </p:cNvSpPr>
          <p:nvPr/>
        </p:nvSpPr>
        <p:spPr bwMode="auto">
          <a:xfrm flipV="1">
            <a:off x="2124075" y="5300663"/>
            <a:ext cx="1150938" cy="431800"/>
          </a:xfrm>
          <a:prstGeom prst="line">
            <a:avLst/>
          </a:prstGeom>
          <a:noFill/>
          <a:ln w="28575">
            <a:solidFill>
              <a:srgbClr val="33CCCC"/>
            </a:solidFill>
            <a:round/>
            <a:headEnd/>
            <a:tailEnd type="triangle" w="med" len="med"/>
          </a:ln>
        </p:spPr>
        <p:txBody>
          <a:bodyPr/>
          <a:lstStyle/>
          <a:p>
            <a:endParaRPr lang="fr-FR"/>
          </a:p>
        </p:txBody>
      </p:sp>
      <p:sp>
        <p:nvSpPr>
          <p:cNvPr id="3085" name="Line 56"/>
          <p:cNvSpPr>
            <a:spLocks noChangeShapeType="1"/>
          </p:cNvSpPr>
          <p:nvPr/>
        </p:nvSpPr>
        <p:spPr bwMode="auto">
          <a:xfrm flipH="1">
            <a:off x="4572000" y="5373688"/>
            <a:ext cx="2232025" cy="142875"/>
          </a:xfrm>
          <a:prstGeom prst="line">
            <a:avLst/>
          </a:prstGeom>
          <a:noFill/>
          <a:ln w="28575">
            <a:solidFill>
              <a:srgbClr val="33CCCC"/>
            </a:solidFill>
            <a:round/>
            <a:headEnd/>
            <a:tailEnd type="triangle" w="med" len="med"/>
          </a:ln>
        </p:spPr>
        <p:txBody>
          <a:bodyPr/>
          <a:lstStyle/>
          <a:p>
            <a:endParaRPr lang="fr-FR"/>
          </a:p>
        </p:txBody>
      </p:sp>
      <p:sp>
        <p:nvSpPr>
          <p:cNvPr id="3086" name="Text Box 58"/>
          <p:cNvSpPr txBox="1">
            <a:spLocks noChangeArrowheads="1"/>
          </p:cNvSpPr>
          <p:nvPr/>
        </p:nvSpPr>
        <p:spPr bwMode="auto">
          <a:xfrm>
            <a:off x="4932363" y="6021388"/>
            <a:ext cx="1584325" cy="366712"/>
          </a:xfrm>
          <a:prstGeom prst="rect">
            <a:avLst/>
          </a:prstGeom>
          <a:noFill/>
          <a:ln w="38100">
            <a:noFill/>
            <a:miter lim="800000"/>
            <a:headEnd/>
            <a:tailEnd/>
          </a:ln>
        </p:spPr>
        <p:txBody>
          <a:bodyPr>
            <a:spAutoFit/>
          </a:bodyPr>
          <a:lstStyle/>
          <a:p>
            <a:pPr>
              <a:spcBef>
                <a:spcPct val="50000"/>
              </a:spcBef>
            </a:pPr>
            <a:r>
              <a:rPr lang="fr-FR"/>
              <a:t>Montage 1</a:t>
            </a:r>
          </a:p>
        </p:txBody>
      </p:sp>
      <p:sp>
        <p:nvSpPr>
          <p:cNvPr id="3087" name="Line 59"/>
          <p:cNvSpPr>
            <a:spLocks noChangeShapeType="1"/>
          </p:cNvSpPr>
          <p:nvPr/>
        </p:nvSpPr>
        <p:spPr bwMode="auto">
          <a:xfrm flipH="1" flipV="1">
            <a:off x="4500563" y="5734050"/>
            <a:ext cx="647700" cy="142875"/>
          </a:xfrm>
          <a:prstGeom prst="line">
            <a:avLst/>
          </a:prstGeom>
          <a:noFill/>
          <a:ln w="38100">
            <a:solidFill>
              <a:srgbClr val="33CCCC"/>
            </a:solidFill>
            <a:round/>
            <a:headEnd/>
            <a:tailEnd type="triangle" w="med" len="med"/>
          </a:ln>
        </p:spPr>
        <p:txBody>
          <a:bodyPr/>
          <a:lstStyle/>
          <a:p>
            <a:endParaRPr lang="fr-FR"/>
          </a:p>
        </p:txBody>
      </p:sp>
      <p:sp>
        <p:nvSpPr>
          <p:cNvPr id="17" name="ZoneTexte 16"/>
          <p:cNvSpPr txBox="1"/>
          <p:nvPr/>
        </p:nvSpPr>
        <p:spPr>
          <a:xfrm>
            <a:off x="428596" y="4857760"/>
            <a:ext cx="1500198" cy="369332"/>
          </a:xfrm>
          <a:prstGeom prst="rect">
            <a:avLst/>
          </a:prstGeom>
          <a:noFill/>
        </p:spPr>
        <p:txBody>
          <a:bodyPr wrap="square" rtlCol="0">
            <a:spAutoFit/>
          </a:bodyPr>
          <a:lstStyle/>
          <a:p>
            <a:r>
              <a:rPr lang="fr-FR" dirty="0" smtClean="0"/>
              <a:t>Photo</a:t>
            </a:r>
            <a:endParaRPr lang="fr-FR" dirty="0"/>
          </a:p>
        </p:txBody>
      </p:sp>
      <p:sp>
        <p:nvSpPr>
          <p:cNvPr id="18" name="ZoneTexte 17"/>
          <p:cNvSpPr txBox="1"/>
          <p:nvPr/>
        </p:nvSpPr>
        <p:spPr>
          <a:xfrm>
            <a:off x="6858016" y="5286388"/>
            <a:ext cx="1500198" cy="369332"/>
          </a:xfrm>
          <a:prstGeom prst="rect">
            <a:avLst/>
          </a:prstGeom>
          <a:noFill/>
        </p:spPr>
        <p:txBody>
          <a:bodyPr wrap="square" rtlCol="0">
            <a:spAutoFit/>
          </a:bodyPr>
          <a:lstStyle/>
          <a:p>
            <a:r>
              <a:rPr lang="fr-FR" dirty="0" smtClean="0"/>
              <a:t>Photo</a:t>
            </a:r>
            <a:endParaRPr lang="fr-F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numéro de diapositive 7"/>
          <p:cNvSpPr>
            <a:spLocks noGrp="1"/>
          </p:cNvSpPr>
          <p:nvPr>
            <p:ph type="sldNum" sz="quarter" idx="12"/>
          </p:nvPr>
        </p:nvSpPr>
        <p:spPr/>
        <p:txBody>
          <a:bodyPr/>
          <a:lstStyle/>
          <a:p>
            <a:pPr>
              <a:defRPr/>
            </a:pPr>
            <a:fld id="{47CB675E-DC8F-4DB9-BB96-83B5EF65B9B4}" type="slidenum">
              <a:rPr lang="fr-FR"/>
              <a:pPr>
                <a:defRPr/>
              </a:pPr>
              <a:t>22</a:t>
            </a:fld>
            <a:endParaRPr lang="fr-FR"/>
          </a:p>
        </p:txBody>
      </p:sp>
      <p:sp>
        <p:nvSpPr>
          <p:cNvPr id="4100" name="Rectangle 8"/>
          <p:cNvSpPr>
            <a:spLocks noGrp="1" noChangeArrowheads="1"/>
          </p:cNvSpPr>
          <p:nvPr>
            <p:ph type="title"/>
          </p:nvPr>
        </p:nvSpPr>
        <p:spPr/>
        <p:txBody>
          <a:bodyPr/>
          <a:lstStyle/>
          <a:p>
            <a:pPr eaLnBrk="1" hangingPunct="1"/>
            <a:r>
              <a:rPr lang="fr-FR" sz="4000" smtClean="0">
                <a:latin typeface="Comic Sans MS" pitchFamily="66" charset="0"/>
              </a:rPr>
              <a:t>Solution proposée par un groupe</a:t>
            </a:r>
          </a:p>
        </p:txBody>
      </p:sp>
      <p:sp>
        <p:nvSpPr>
          <p:cNvPr id="4101" name="Rectangle 3"/>
          <p:cNvSpPr>
            <a:spLocks noGrp="1" noChangeArrowheads="1"/>
          </p:cNvSpPr>
          <p:nvPr>
            <p:ph type="body" sz="half" idx="1"/>
          </p:nvPr>
        </p:nvSpPr>
        <p:spPr>
          <a:xfrm>
            <a:off x="457200" y="1600200"/>
            <a:ext cx="7715250" cy="1828800"/>
          </a:xfrm>
        </p:spPr>
        <p:txBody>
          <a:bodyPr/>
          <a:lstStyle/>
          <a:p>
            <a:pPr marL="609600" indent="-609600" eaLnBrk="1" hangingPunct="1">
              <a:lnSpc>
                <a:spcPct val="90000"/>
              </a:lnSpc>
              <a:buFontTx/>
              <a:buAutoNum type="arabicPeriod" startAt="3"/>
            </a:pPr>
            <a:r>
              <a:rPr lang="fr-FR" sz="2000" u="sng" smtClean="0">
                <a:latin typeface="Comic Sans MS" pitchFamily="66" charset="0"/>
              </a:rPr>
              <a:t>Validation des solutions</a:t>
            </a:r>
          </a:p>
          <a:p>
            <a:pPr marL="609600" indent="-609600" eaLnBrk="1" hangingPunct="1">
              <a:lnSpc>
                <a:spcPct val="90000"/>
              </a:lnSpc>
              <a:buFontTx/>
              <a:buAutoNum type="arabicPeriod" startAt="3"/>
            </a:pPr>
            <a:endParaRPr lang="fr-FR" sz="2000" u="sng" smtClean="0">
              <a:latin typeface="Comic Sans MS" pitchFamily="66" charset="0"/>
            </a:endParaRPr>
          </a:p>
          <a:p>
            <a:pPr marL="609600" indent="-609600" eaLnBrk="1" hangingPunct="1">
              <a:lnSpc>
                <a:spcPct val="90000"/>
              </a:lnSpc>
              <a:buFontTx/>
              <a:buNone/>
            </a:pPr>
            <a:r>
              <a:rPr lang="fr-FR" sz="2000" smtClean="0">
                <a:latin typeface="Comic Sans MS" pitchFamily="66" charset="0"/>
              </a:rPr>
              <a:t>                  Cette solution  a été recherchée par hasard par ce groupe.</a:t>
            </a:r>
          </a:p>
          <a:p>
            <a:pPr marL="609600" indent="-609600" eaLnBrk="1" hangingPunct="1">
              <a:lnSpc>
                <a:spcPct val="90000"/>
              </a:lnSpc>
              <a:buFontTx/>
              <a:buNone/>
            </a:pPr>
            <a:r>
              <a:rPr lang="fr-FR" sz="2000" smtClean="0">
                <a:latin typeface="Comic Sans MS" pitchFamily="66" charset="0"/>
              </a:rPr>
              <a:t>           Elle permet de faire varier la tension  du montage.</a:t>
            </a:r>
          </a:p>
        </p:txBody>
      </p:sp>
      <p:graphicFrame>
        <p:nvGraphicFramePr>
          <p:cNvPr id="4098" name="Object 7"/>
          <p:cNvGraphicFramePr>
            <a:graphicFrameLocks noChangeAspect="1"/>
          </p:cNvGraphicFramePr>
          <p:nvPr>
            <p:ph sz="quarter" idx="3"/>
          </p:nvPr>
        </p:nvGraphicFramePr>
        <p:xfrm>
          <a:off x="1331913" y="3357563"/>
          <a:ext cx="2794000" cy="3168650"/>
        </p:xfrm>
        <a:graphic>
          <a:graphicData uri="http://schemas.openxmlformats.org/presentationml/2006/ole">
            <p:oleObj spid="_x0000_s4098" name="Image bitmap" r:id="rId3" imgW="2553056" imgH="2895238" progId="PBrush">
              <p:embed/>
            </p:oleObj>
          </a:graphicData>
        </a:graphic>
      </p:graphicFrame>
      <p:sp>
        <p:nvSpPr>
          <p:cNvPr id="4103" name="Line 10"/>
          <p:cNvSpPr>
            <a:spLocks noChangeShapeType="1"/>
          </p:cNvSpPr>
          <p:nvPr/>
        </p:nvSpPr>
        <p:spPr bwMode="auto">
          <a:xfrm flipV="1">
            <a:off x="3635375" y="4292600"/>
            <a:ext cx="2089150" cy="288925"/>
          </a:xfrm>
          <a:prstGeom prst="line">
            <a:avLst/>
          </a:prstGeom>
          <a:noFill/>
          <a:ln w="38100">
            <a:solidFill>
              <a:srgbClr val="00FFFF"/>
            </a:solidFill>
            <a:round/>
            <a:headEnd/>
            <a:tailEnd type="triangle" w="med" len="med"/>
          </a:ln>
        </p:spPr>
        <p:txBody>
          <a:bodyPr/>
          <a:lstStyle/>
          <a:p>
            <a:endParaRPr lang="fr-FR"/>
          </a:p>
        </p:txBody>
      </p:sp>
      <p:sp>
        <p:nvSpPr>
          <p:cNvPr id="4104" name="Text Box 11"/>
          <p:cNvSpPr txBox="1">
            <a:spLocks noChangeArrowheads="1"/>
          </p:cNvSpPr>
          <p:nvPr/>
        </p:nvSpPr>
        <p:spPr bwMode="auto">
          <a:xfrm>
            <a:off x="3563938" y="6237288"/>
            <a:ext cx="3529012" cy="366712"/>
          </a:xfrm>
          <a:prstGeom prst="rect">
            <a:avLst/>
          </a:prstGeom>
          <a:noFill/>
          <a:ln w="38100">
            <a:noFill/>
            <a:miter lim="800000"/>
            <a:headEnd/>
            <a:tailEnd/>
          </a:ln>
        </p:spPr>
        <p:txBody>
          <a:bodyPr>
            <a:spAutoFit/>
          </a:bodyPr>
          <a:lstStyle/>
          <a:p>
            <a:pPr>
              <a:spcBef>
                <a:spcPct val="50000"/>
              </a:spcBef>
            </a:pPr>
            <a:endParaRPr lang="fr-FR"/>
          </a:p>
        </p:txBody>
      </p:sp>
      <p:sp>
        <p:nvSpPr>
          <p:cNvPr id="4105" name="Text Box 12"/>
          <p:cNvSpPr txBox="1">
            <a:spLocks noChangeArrowheads="1"/>
          </p:cNvSpPr>
          <p:nvPr/>
        </p:nvSpPr>
        <p:spPr bwMode="auto">
          <a:xfrm>
            <a:off x="611188" y="6216650"/>
            <a:ext cx="8137525" cy="366713"/>
          </a:xfrm>
          <a:prstGeom prst="rect">
            <a:avLst/>
          </a:prstGeom>
          <a:noFill/>
          <a:ln w="38100">
            <a:noFill/>
            <a:miter lim="800000"/>
            <a:headEnd/>
            <a:tailEnd/>
          </a:ln>
        </p:spPr>
        <p:txBody>
          <a:bodyPr>
            <a:spAutoFit/>
          </a:bodyPr>
          <a:lstStyle/>
          <a:p>
            <a:pPr>
              <a:spcBef>
                <a:spcPct val="50000"/>
              </a:spcBef>
            </a:pPr>
            <a:r>
              <a:rPr lang="fr-FR"/>
              <a:t>Une autre solution existe et à été vérifiée (avec l’aide du professeur) ……</a:t>
            </a:r>
          </a:p>
        </p:txBody>
      </p:sp>
      <p:sp>
        <p:nvSpPr>
          <p:cNvPr id="4106" name="Text Box 13"/>
          <p:cNvSpPr txBox="1">
            <a:spLocks noChangeArrowheads="1"/>
          </p:cNvSpPr>
          <p:nvPr/>
        </p:nvSpPr>
        <p:spPr bwMode="auto">
          <a:xfrm>
            <a:off x="468313" y="1844675"/>
            <a:ext cx="7740650" cy="517525"/>
          </a:xfrm>
          <a:prstGeom prst="rect">
            <a:avLst/>
          </a:prstGeom>
          <a:noFill/>
          <a:ln w="9525">
            <a:noFill/>
            <a:miter lim="800000"/>
            <a:headEnd/>
            <a:tailEnd/>
          </a:ln>
        </p:spPr>
        <p:txBody>
          <a:bodyPr>
            <a:spAutoFit/>
          </a:bodyPr>
          <a:lstStyle/>
          <a:p>
            <a:r>
              <a:rPr lang="fr-FR" sz="1400"/>
              <a:t>Le montage 1  testé n’a pas été retenu, car on ne peut pas faire varier la tension mesurée par le voltmètre.</a:t>
            </a:r>
          </a:p>
        </p:txBody>
      </p:sp>
      <p:sp>
        <p:nvSpPr>
          <p:cNvPr id="4107" name="Line 14"/>
          <p:cNvSpPr>
            <a:spLocks noChangeShapeType="1"/>
          </p:cNvSpPr>
          <p:nvPr/>
        </p:nvSpPr>
        <p:spPr bwMode="auto">
          <a:xfrm flipH="1">
            <a:off x="1979613" y="2708275"/>
            <a:ext cx="1368425" cy="1008063"/>
          </a:xfrm>
          <a:prstGeom prst="line">
            <a:avLst/>
          </a:prstGeom>
          <a:noFill/>
          <a:ln w="38100">
            <a:solidFill>
              <a:srgbClr val="33CCCC"/>
            </a:solidFill>
            <a:round/>
            <a:headEnd/>
            <a:tailEnd type="triangle" w="med" len="med"/>
          </a:ln>
        </p:spPr>
        <p:txBody>
          <a:bodyPr/>
          <a:lstStyle/>
          <a:p>
            <a:endParaRPr lang="fr-FR"/>
          </a:p>
        </p:txBody>
      </p:sp>
      <p:sp>
        <p:nvSpPr>
          <p:cNvPr id="14" name="ZoneTexte 13"/>
          <p:cNvSpPr txBox="1"/>
          <p:nvPr/>
        </p:nvSpPr>
        <p:spPr>
          <a:xfrm>
            <a:off x="5857884" y="4071942"/>
            <a:ext cx="1500198" cy="369332"/>
          </a:xfrm>
          <a:prstGeom prst="rect">
            <a:avLst/>
          </a:prstGeom>
          <a:noFill/>
        </p:spPr>
        <p:txBody>
          <a:bodyPr wrap="square" rtlCol="0">
            <a:spAutoFit/>
          </a:bodyPr>
          <a:lstStyle/>
          <a:p>
            <a:r>
              <a:rPr lang="fr-FR" dirty="0" smtClean="0"/>
              <a:t>Photo</a:t>
            </a:r>
            <a:endParaRPr lang="fr-F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Espace réservé du numéro de diapositive 5"/>
          <p:cNvSpPr>
            <a:spLocks noGrp="1"/>
          </p:cNvSpPr>
          <p:nvPr>
            <p:ph type="sldNum" sz="quarter" idx="12"/>
          </p:nvPr>
        </p:nvSpPr>
        <p:spPr/>
        <p:txBody>
          <a:bodyPr/>
          <a:lstStyle/>
          <a:p>
            <a:pPr>
              <a:defRPr/>
            </a:pPr>
            <a:fld id="{DEB3B3BA-97AF-4632-908B-8ED1CFA91066}" type="slidenum">
              <a:rPr lang="fr-FR"/>
              <a:pPr>
                <a:defRPr/>
              </a:pPr>
              <a:t>23</a:t>
            </a:fld>
            <a:endParaRPr lang="fr-FR"/>
          </a:p>
        </p:txBody>
      </p:sp>
      <p:sp>
        <p:nvSpPr>
          <p:cNvPr id="27651" name="Rectangle 2"/>
          <p:cNvSpPr>
            <a:spLocks noGrp="1" noChangeArrowheads="1"/>
          </p:cNvSpPr>
          <p:nvPr>
            <p:ph type="title"/>
          </p:nvPr>
        </p:nvSpPr>
        <p:spPr>
          <a:xfrm>
            <a:off x="468313" y="260350"/>
            <a:ext cx="8229600" cy="1143000"/>
          </a:xfrm>
        </p:spPr>
        <p:txBody>
          <a:bodyPr/>
          <a:lstStyle/>
          <a:p>
            <a:pPr eaLnBrk="1" hangingPunct="1"/>
            <a:r>
              <a:rPr lang="fr-FR" altLang="zh-CN" sz="4000" smtClean="0">
                <a:latin typeface="Comic Sans MS" pitchFamily="66" charset="0"/>
                <a:ea typeface="SimSun" pitchFamily="2" charset="-122"/>
              </a:rPr>
              <a:t> Le problème à résoudre suite..</a:t>
            </a:r>
          </a:p>
        </p:txBody>
      </p:sp>
      <p:sp>
        <p:nvSpPr>
          <p:cNvPr id="27652" name="Rectangle 4"/>
          <p:cNvSpPr>
            <a:spLocks noGrp="1" noChangeArrowheads="1"/>
          </p:cNvSpPr>
          <p:nvPr>
            <p:ph type="body" idx="1"/>
          </p:nvPr>
        </p:nvSpPr>
        <p:spPr/>
        <p:txBody>
          <a:bodyPr/>
          <a:lstStyle/>
          <a:p>
            <a:pPr eaLnBrk="1" hangingPunct="1">
              <a:buFontTx/>
              <a:buNone/>
            </a:pPr>
            <a:r>
              <a:rPr lang="fr-FR" sz="1800" smtClean="0">
                <a:latin typeface="Comic Sans MS" pitchFamily="66" charset="0"/>
              </a:rPr>
              <a:t>4.       </a:t>
            </a:r>
            <a:r>
              <a:rPr lang="fr-FR" sz="1800" u="sng" smtClean="0">
                <a:latin typeface="Comic Sans MS" pitchFamily="66" charset="0"/>
              </a:rPr>
              <a:t>Solution retenue :</a:t>
            </a:r>
          </a:p>
        </p:txBody>
      </p:sp>
      <p:grpSp>
        <p:nvGrpSpPr>
          <p:cNvPr id="27653" name="Group 5"/>
          <p:cNvGrpSpPr>
            <a:grpSpLocks noChangeAspect="1"/>
          </p:cNvGrpSpPr>
          <p:nvPr/>
        </p:nvGrpSpPr>
        <p:grpSpPr bwMode="auto">
          <a:xfrm>
            <a:off x="971550" y="3357563"/>
            <a:ext cx="5041900" cy="3197225"/>
            <a:chOff x="2198" y="2056"/>
            <a:chExt cx="7200" cy="4752"/>
          </a:xfrm>
        </p:grpSpPr>
        <p:sp>
          <p:nvSpPr>
            <p:cNvPr id="27673" name="AutoShape 6"/>
            <p:cNvSpPr>
              <a:spLocks noChangeAspect="1" noChangeArrowheads="1"/>
            </p:cNvSpPr>
            <p:nvPr/>
          </p:nvSpPr>
          <p:spPr bwMode="auto">
            <a:xfrm>
              <a:off x="2198" y="2056"/>
              <a:ext cx="7200" cy="4752"/>
            </a:xfrm>
            <a:prstGeom prst="rect">
              <a:avLst/>
            </a:prstGeom>
            <a:noFill/>
            <a:ln w="9525">
              <a:noFill/>
              <a:miter lim="800000"/>
              <a:headEnd/>
              <a:tailEnd/>
            </a:ln>
          </p:spPr>
          <p:txBody>
            <a:bodyPr/>
            <a:lstStyle/>
            <a:p>
              <a:endParaRPr lang="fr-FR"/>
            </a:p>
          </p:txBody>
        </p:sp>
        <p:sp>
          <p:nvSpPr>
            <p:cNvPr id="27674" name="Rectangle 7"/>
            <p:cNvSpPr>
              <a:spLocks noChangeArrowheads="1"/>
            </p:cNvSpPr>
            <p:nvPr/>
          </p:nvSpPr>
          <p:spPr bwMode="auto">
            <a:xfrm>
              <a:off x="3206" y="4936"/>
              <a:ext cx="864" cy="288"/>
            </a:xfrm>
            <a:prstGeom prst="rect">
              <a:avLst/>
            </a:prstGeom>
            <a:solidFill>
              <a:srgbClr val="FFFFFF"/>
            </a:solidFill>
            <a:ln w="9525">
              <a:solidFill>
                <a:srgbClr val="000000"/>
              </a:solidFill>
              <a:miter lim="800000"/>
              <a:headEnd/>
              <a:tailEnd/>
            </a:ln>
          </p:spPr>
          <p:txBody>
            <a:bodyPr/>
            <a:lstStyle/>
            <a:p>
              <a:endParaRPr lang="fr-FR"/>
            </a:p>
          </p:txBody>
        </p:sp>
        <p:sp>
          <p:nvSpPr>
            <p:cNvPr id="27675" name="Rectangle 8"/>
            <p:cNvSpPr>
              <a:spLocks noChangeArrowheads="1"/>
            </p:cNvSpPr>
            <p:nvPr/>
          </p:nvSpPr>
          <p:spPr bwMode="auto">
            <a:xfrm>
              <a:off x="4790" y="4936"/>
              <a:ext cx="864" cy="432"/>
            </a:xfrm>
            <a:prstGeom prst="rect">
              <a:avLst/>
            </a:prstGeom>
            <a:solidFill>
              <a:srgbClr val="FFFFFF"/>
            </a:solidFill>
            <a:ln w="9525">
              <a:solidFill>
                <a:srgbClr val="000000"/>
              </a:solidFill>
              <a:miter lim="800000"/>
              <a:headEnd/>
              <a:tailEnd/>
            </a:ln>
          </p:spPr>
          <p:txBody>
            <a:bodyPr/>
            <a:lstStyle/>
            <a:p>
              <a:pPr algn="ctr"/>
              <a:r>
                <a:rPr lang="fr-FR" sz="1000">
                  <a:latin typeface="Times New Roman" pitchFamily="18" charset="0"/>
                </a:rPr>
                <a:t>R= 100Ω</a:t>
              </a:r>
              <a:endParaRPr lang="fr-FR"/>
            </a:p>
          </p:txBody>
        </p:sp>
        <p:sp>
          <p:nvSpPr>
            <p:cNvPr id="27676" name="Line 9"/>
            <p:cNvSpPr>
              <a:spLocks noChangeShapeType="1"/>
            </p:cNvSpPr>
            <p:nvPr/>
          </p:nvSpPr>
          <p:spPr bwMode="auto">
            <a:xfrm flipV="1">
              <a:off x="3350" y="4792"/>
              <a:ext cx="576" cy="576"/>
            </a:xfrm>
            <a:prstGeom prst="line">
              <a:avLst/>
            </a:prstGeom>
            <a:noFill/>
            <a:ln w="9525">
              <a:solidFill>
                <a:srgbClr val="000000"/>
              </a:solidFill>
              <a:round/>
              <a:headEnd/>
              <a:tailEnd type="triangle" w="med" len="med"/>
            </a:ln>
          </p:spPr>
          <p:txBody>
            <a:bodyPr/>
            <a:lstStyle/>
            <a:p>
              <a:endParaRPr lang="fr-FR"/>
            </a:p>
          </p:txBody>
        </p:sp>
        <p:sp>
          <p:nvSpPr>
            <p:cNvPr id="27677" name="Oval 10"/>
            <p:cNvSpPr>
              <a:spLocks noChangeArrowheads="1"/>
            </p:cNvSpPr>
            <p:nvPr/>
          </p:nvSpPr>
          <p:spPr bwMode="auto">
            <a:xfrm>
              <a:off x="4934" y="6088"/>
              <a:ext cx="576" cy="576"/>
            </a:xfrm>
            <a:prstGeom prst="ellipse">
              <a:avLst/>
            </a:prstGeom>
            <a:solidFill>
              <a:srgbClr val="FFFFFF"/>
            </a:solidFill>
            <a:ln w="9525">
              <a:solidFill>
                <a:srgbClr val="000000"/>
              </a:solidFill>
              <a:round/>
              <a:headEnd/>
              <a:tailEnd/>
            </a:ln>
          </p:spPr>
          <p:txBody>
            <a:bodyPr/>
            <a:lstStyle/>
            <a:p>
              <a:pPr algn="ctr"/>
              <a:r>
                <a:rPr lang="fr-FR" sz="1200">
                  <a:latin typeface="Times New Roman" pitchFamily="18" charset="0"/>
                </a:rPr>
                <a:t>V</a:t>
              </a:r>
              <a:endParaRPr lang="fr-FR"/>
            </a:p>
          </p:txBody>
        </p:sp>
        <p:sp>
          <p:nvSpPr>
            <p:cNvPr id="27678" name="Line 11"/>
            <p:cNvSpPr>
              <a:spLocks noChangeShapeType="1"/>
            </p:cNvSpPr>
            <p:nvPr/>
          </p:nvSpPr>
          <p:spPr bwMode="auto">
            <a:xfrm>
              <a:off x="3062" y="3640"/>
              <a:ext cx="0" cy="1440"/>
            </a:xfrm>
            <a:prstGeom prst="line">
              <a:avLst/>
            </a:prstGeom>
            <a:noFill/>
            <a:ln w="9525">
              <a:solidFill>
                <a:srgbClr val="000000"/>
              </a:solidFill>
              <a:round/>
              <a:headEnd/>
              <a:tailEnd/>
            </a:ln>
          </p:spPr>
          <p:txBody>
            <a:bodyPr/>
            <a:lstStyle/>
            <a:p>
              <a:endParaRPr lang="fr-FR"/>
            </a:p>
          </p:txBody>
        </p:sp>
        <p:sp>
          <p:nvSpPr>
            <p:cNvPr id="27679" name="Line 12"/>
            <p:cNvSpPr>
              <a:spLocks noChangeShapeType="1"/>
            </p:cNvSpPr>
            <p:nvPr/>
          </p:nvSpPr>
          <p:spPr bwMode="auto">
            <a:xfrm>
              <a:off x="3062" y="5080"/>
              <a:ext cx="144" cy="0"/>
            </a:xfrm>
            <a:prstGeom prst="line">
              <a:avLst/>
            </a:prstGeom>
            <a:noFill/>
            <a:ln w="9525">
              <a:solidFill>
                <a:srgbClr val="000000"/>
              </a:solidFill>
              <a:round/>
              <a:headEnd/>
              <a:tailEnd/>
            </a:ln>
          </p:spPr>
          <p:txBody>
            <a:bodyPr/>
            <a:lstStyle/>
            <a:p>
              <a:endParaRPr lang="fr-FR"/>
            </a:p>
          </p:txBody>
        </p:sp>
        <p:sp>
          <p:nvSpPr>
            <p:cNvPr id="27680" name="Line 13"/>
            <p:cNvSpPr>
              <a:spLocks noChangeShapeType="1"/>
            </p:cNvSpPr>
            <p:nvPr/>
          </p:nvSpPr>
          <p:spPr bwMode="auto">
            <a:xfrm>
              <a:off x="4070" y="5080"/>
              <a:ext cx="720" cy="0"/>
            </a:xfrm>
            <a:prstGeom prst="line">
              <a:avLst/>
            </a:prstGeom>
            <a:noFill/>
            <a:ln w="9525">
              <a:solidFill>
                <a:srgbClr val="000000"/>
              </a:solidFill>
              <a:round/>
              <a:headEnd/>
              <a:tailEnd/>
            </a:ln>
          </p:spPr>
          <p:txBody>
            <a:bodyPr/>
            <a:lstStyle/>
            <a:p>
              <a:endParaRPr lang="fr-FR"/>
            </a:p>
          </p:txBody>
        </p:sp>
        <p:sp>
          <p:nvSpPr>
            <p:cNvPr id="27681" name="Line 14"/>
            <p:cNvSpPr>
              <a:spLocks noChangeShapeType="1"/>
            </p:cNvSpPr>
            <p:nvPr/>
          </p:nvSpPr>
          <p:spPr bwMode="auto">
            <a:xfrm>
              <a:off x="5654" y="5080"/>
              <a:ext cx="576" cy="0"/>
            </a:xfrm>
            <a:prstGeom prst="line">
              <a:avLst/>
            </a:prstGeom>
            <a:noFill/>
            <a:ln w="9525">
              <a:solidFill>
                <a:srgbClr val="000000"/>
              </a:solidFill>
              <a:round/>
              <a:headEnd/>
              <a:tailEnd/>
            </a:ln>
          </p:spPr>
          <p:txBody>
            <a:bodyPr/>
            <a:lstStyle/>
            <a:p>
              <a:endParaRPr lang="fr-FR"/>
            </a:p>
          </p:txBody>
        </p:sp>
        <p:sp>
          <p:nvSpPr>
            <p:cNvPr id="27682" name="Line 15"/>
            <p:cNvSpPr>
              <a:spLocks noChangeShapeType="1"/>
            </p:cNvSpPr>
            <p:nvPr/>
          </p:nvSpPr>
          <p:spPr bwMode="auto">
            <a:xfrm>
              <a:off x="6230" y="3640"/>
              <a:ext cx="0" cy="1440"/>
            </a:xfrm>
            <a:prstGeom prst="line">
              <a:avLst/>
            </a:prstGeom>
            <a:noFill/>
            <a:ln w="9525">
              <a:solidFill>
                <a:srgbClr val="000000"/>
              </a:solidFill>
              <a:round/>
              <a:headEnd/>
              <a:tailEnd/>
            </a:ln>
          </p:spPr>
          <p:txBody>
            <a:bodyPr/>
            <a:lstStyle/>
            <a:p>
              <a:endParaRPr lang="fr-FR"/>
            </a:p>
          </p:txBody>
        </p:sp>
        <p:sp>
          <p:nvSpPr>
            <p:cNvPr id="27683" name="Line 16"/>
            <p:cNvSpPr>
              <a:spLocks noChangeShapeType="1"/>
            </p:cNvSpPr>
            <p:nvPr/>
          </p:nvSpPr>
          <p:spPr bwMode="auto">
            <a:xfrm>
              <a:off x="4502" y="5080"/>
              <a:ext cx="0" cy="1296"/>
            </a:xfrm>
            <a:prstGeom prst="line">
              <a:avLst/>
            </a:prstGeom>
            <a:noFill/>
            <a:ln w="9525">
              <a:solidFill>
                <a:srgbClr val="000000"/>
              </a:solidFill>
              <a:round/>
              <a:headEnd/>
              <a:tailEnd/>
            </a:ln>
          </p:spPr>
          <p:txBody>
            <a:bodyPr/>
            <a:lstStyle/>
            <a:p>
              <a:endParaRPr lang="fr-FR"/>
            </a:p>
          </p:txBody>
        </p:sp>
        <p:sp>
          <p:nvSpPr>
            <p:cNvPr id="27684" name="Line 17"/>
            <p:cNvSpPr>
              <a:spLocks noChangeShapeType="1"/>
            </p:cNvSpPr>
            <p:nvPr/>
          </p:nvSpPr>
          <p:spPr bwMode="auto">
            <a:xfrm>
              <a:off x="4502" y="6376"/>
              <a:ext cx="432" cy="0"/>
            </a:xfrm>
            <a:prstGeom prst="line">
              <a:avLst/>
            </a:prstGeom>
            <a:noFill/>
            <a:ln w="9525">
              <a:solidFill>
                <a:srgbClr val="000000"/>
              </a:solidFill>
              <a:round/>
              <a:headEnd/>
              <a:tailEnd/>
            </a:ln>
          </p:spPr>
          <p:txBody>
            <a:bodyPr/>
            <a:lstStyle/>
            <a:p>
              <a:endParaRPr lang="fr-FR"/>
            </a:p>
          </p:txBody>
        </p:sp>
        <p:sp>
          <p:nvSpPr>
            <p:cNvPr id="27685" name="Line 18"/>
            <p:cNvSpPr>
              <a:spLocks noChangeShapeType="1"/>
            </p:cNvSpPr>
            <p:nvPr/>
          </p:nvSpPr>
          <p:spPr bwMode="auto">
            <a:xfrm>
              <a:off x="5510" y="6376"/>
              <a:ext cx="720" cy="0"/>
            </a:xfrm>
            <a:prstGeom prst="line">
              <a:avLst/>
            </a:prstGeom>
            <a:noFill/>
            <a:ln w="9525">
              <a:solidFill>
                <a:srgbClr val="000000"/>
              </a:solidFill>
              <a:round/>
              <a:headEnd/>
              <a:tailEnd/>
            </a:ln>
          </p:spPr>
          <p:txBody>
            <a:bodyPr/>
            <a:lstStyle/>
            <a:p>
              <a:endParaRPr lang="fr-FR"/>
            </a:p>
          </p:txBody>
        </p:sp>
        <p:sp>
          <p:nvSpPr>
            <p:cNvPr id="27686" name="Line 19"/>
            <p:cNvSpPr>
              <a:spLocks noChangeShapeType="1"/>
            </p:cNvSpPr>
            <p:nvPr/>
          </p:nvSpPr>
          <p:spPr bwMode="auto">
            <a:xfrm>
              <a:off x="6230" y="5080"/>
              <a:ext cx="0" cy="1296"/>
            </a:xfrm>
            <a:prstGeom prst="line">
              <a:avLst/>
            </a:prstGeom>
            <a:noFill/>
            <a:ln w="9525">
              <a:solidFill>
                <a:srgbClr val="000000"/>
              </a:solidFill>
              <a:round/>
              <a:headEnd/>
              <a:tailEnd/>
            </a:ln>
          </p:spPr>
          <p:txBody>
            <a:bodyPr/>
            <a:lstStyle/>
            <a:p>
              <a:endParaRPr lang="fr-FR"/>
            </a:p>
          </p:txBody>
        </p:sp>
        <p:sp>
          <p:nvSpPr>
            <p:cNvPr id="27687" name="Line 20"/>
            <p:cNvSpPr>
              <a:spLocks noChangeShapeType="1"/>
            </p:cNvSpPr>
            <p:nvPr/>
          </p:nvSpPr>
          <p:spPr bwMode="auto">
            <a:xfrm flipH="1">
              <a:off x="3062" y="2488"/>
              <a:ext cx="1440" cy="0"/>
            </a:xfrm>
            <a:prstGeom prst="line">
              <a:avLst/>
            </a:prstGeom>
            <a:noFill/>
            <a:ln w="9525">
              <a:solidFill>
                <a:srgbClr val="000000"/>
              </a:solidFill>
              <a:round/>
              <a:headEnd/>
              <a:tailEnd/>
            </a:ln>
          </p:spPr>
          <p:txBody>
            <a:bodyPr/>
            <a:lstStyle/>
            <a:p>
              <a:endParaRPr lang="fr-FR"/>
            </a:p>
          </p:txBody>
        </p:sp>
        <p:sp>
          <p:nvSpPr>
            <p:cNvPr id="27688" name="Line 21"/>
            <p:cNvSpPr>
              <a:spLocks noChangeShapeType="1"/>
            </p:cNvSpPr>
            <p:nvPr/>
          </p:nvSpPr>
          <p:spPr bwMode="auto">
            <a:xfrm>
              <a:off x="3062" y="2488"/>
              <a:ext cx="0" cy="1152"/>
            </a:xfrm>
            <a:prstGeom prst="line">
              <a:avLst/>
            </a:prstGeom>
            <a:noFill/>
            <a:ln w="9525">
              <a:solidFill>
                <a:srgbClr val="000000"/>
              </a:solidFill>
              <a:round/>
              <a:headEnd/>
              <a:tailEnd/>
            </a:ln>
          </p:spPr>
          <p:txBody>
            <a:bodyPr/>
            <a:lstStyle/>
            <a:p>
              <a:endParaRPr lang="fr-FR"/>
            </a:p>
          </p:txBody>
        </p:sp>
        <p:sp>
          <p:nvSpPr>
            <p:cNvPr id="27689" name="Line 22"/>
            <p:cNvSpPr>
              <a:spLocks noChangeShapeType="1"/>
            </p:cNvSpPr>
            <p:nvPr/>
          </p:nvSpPr>
          <p:spPr bwMode="auto">
            <a:xfrm>
              <a:off x="4934" y="2488"/>
              <a:ext cx="1296" cy="0"/>
            </a:xfrm>
            <a:prstGeom prst="line">
              <a:avLst/>
            </a:prstGeom>
            <a:noFill/>
            <a:ln w="9525">
              <a:solidFill>
                <a:srgbClr val="000000"/>
              </a:solidFill>
              <a:round/>
              <a:headEnd/>
              <a:tailEnd/>
            </a:ln>
          </p:spPr>
          <p:txBody>
            <a:bodyPr/>
            <a:lstStyle/>
            <a:p>
              <a:endParaRPr lang="fr-FR"/>
            </a:p>
          </p:txBody>
        </p:sp>
        <p:sp>
          <p:nvSpPr>
            <p:cNvPr id="27690" name="Line 23"/>
            <p:cNvSpPr>
              <a:spLocks noChangeShapeType="1"/>
            </p:cNvSpPr>
            <p:nvPr/>
          </p:nvSpPr>
          <p:spPr bwMode="auto">
            <a:xfrm>
              <a:off x="6230" y="2488"/>
              <a:ext cx="0" cy="1296"/>
            </a:xfrm>
            <a:prstGeom prst="line">
              <a:avLst/>
            </a:prstGeom>
            <a:noFill/>
            <a:ln w="9525">
              <a:solidFill>
                <a:srgbClr val="000000"/>
              </a:solidFill>
              <a:round/>
              <a:headEnd/>
              <a:tailEnd/>
            </a:ln>
          </p:spPr>
          <p:txBody>
            <a:bodyPr/>
            <a:lstStyle/>
            <a:p>
              <a:endParaRPr lang="fr-FR"/>
            </a:p>
          </p:txBody>
        </p:sp>
        <p:sp>
          <p:nvSpPr>
            <p:cNvPr id="27691" name="Text Box 24"/>
            <p:cNvSpPr txBox="1">
              <a:spLocks noChangeArrowheads="1"/>
            </p:cNvSpPr>
            <p:nvPr/>
          </p:nvSpPr>
          <p:spPr bwMode="auto">
            <a:xfrm>
              <a:off x="2342" y="5512"/>
              <a:ext cx="1872" cy="576"/>
            </a:xfrm>
            <a:prstGeom prst="rect">
              <a:avLst/>
            </a:prstGeom>
            <a:solidFill>
              <a:srgbClr val="FFFFFF"/>
            </a:solidFill>
            <a:ln w="9525">
              <a:noFill/>
              <a:miter lim="800000"/>
              <a:headEnd/>
              <a:tailEnd/>
            </a:ln>
          </p:spPr>
          <p:txBody>
            <a:bodyPr/>
            <a:lstStyle/>
            <a:p>
              <a:r>
                <a:rPr lang="fr-FR" sz="1200">
                  <a:latin typeface="Times New Roman" pitchFamily="18" charset="0"/>
                </a:rPr>
                <a:t>Résistance variable</a:t>
              </a:r>
              <a:endParaRPr lang="fr-FR"/>
            </a:p>
          </p:txBody>
        </p:sp>
        <p:sp>
          <p:nvSpPr>
            <p:cNvPr id="27692" name="Line 25"/>
            <p:cNvSpPr>
              <a:spLocks noChangeShapeType="1"/>
            </p:cNvSpPr>
            <p:nvPr/>
          </p:nvSpPr>
          <p:spPr bwMode="auto">
            <a:xfrm>
              <a:off x="4502" y="2056"/>
              <a:ext cx="1" cy="1008"/>
            </a:xfrm>
            <a:prstGeom prst="line">
              <a:avLst/>
            </a:prstGeom>
            <a:noFill/>
            <a:ln w="9525">
              <a:solidFill>
                <a:srgbClr val="000000"/>
              </a:solidFill>
              <a:round/>
              <a:headEnd/>
              <a:tailEnd/>
            </a:ln>
          </p:spPr>
          <p:txBody>
            <a:bodyPr/>
            <a:lstStyle/>
            <a:p>
              <a:endParaRPr lang="fr-FR"/>
            </a:p>
          </p:txBody>
        </p:sp>
        <p:sp>
          <p:nvSpPr>
            <p:cNvPr id="27693" name="Line 26"/>
            <p:cNvSpPr>
              <a:spLocks noChangeShapeType="1"/>
            </p:cNvSpPr>
            <p:nvPr/>
          </p:nvSpPr>
          <p:spPr bwMode="auto">
            <a:xfrm>
              <a:off x="4934" y="2344"/>
              <a:ext cx="0" cy="432"/>
            </a:xfrm>
            <a:prstGeom prst="line">
              <a:avLst/>
            </a:prstGeom>
            <a:noFill/>
            <a:ln w="9525">
              <a:solidFill>
                <a:srgbClr val="000000"/>
              </a:solidFill>
              <a:round/>
              <a:headEnd/>
              <a:tailEnd/>
            </a:ln>
          </p:spPr>
          <p:txBody>
            <a:bodyPr/>
            <a:lstStyle/>
            <a:p>
              <a:endParaRPr lang="fr-FR"/>
            </a:p>
          </p:txBody>
        </p:sp>
      </p:grpSp>
      <p:sp>
        <p:nvSpPr>
          <p:cNvPr id="27654" name="Line 27"/>
          <p:cNvSpPr>
            <a:spLocks noChangeShapeType="1"/>
          </p:cNvSpPr>
          <p:nvPr/>
        </p:nvSpPr>
        <p:spPr bwMode="auto">
          <a:xfrm flipH="1">
            <a:off x="2195513" y="4149725"/>
            <a:ext cx="1008062" cy="0"/>
          </a:xfrm>
          <a:prstGeom prst="line">
            <a:avLst/>
          </a:prstGeom>
          <a:noFill/>
          <a:ln w="9525">
            <a:solidFill>
              <a:schemeClr val="tx1"/>
            </a:solidFill>
            <a:round/>
            <a:headEnd/>
            <a:tailEnd type="triangle" w="med" len="med"/>
          </a:ln>
        </p:spPr>
        <p:txBody>
          <a:bodyPr/>
          <a:lstStyle/>
          <a:p>
            <a:endParaRPr lang="fr-FR"/>
          </a:p>
        </p:txBody>
      </p:sp>
      <p:sp>
        <p:nvSpPr>
          <p:cNvPr id="27655" name="Line 28"/>
          <p:cNvSpPr>
            <a:spLocks noChangeShapeType="1"/>
          </p:cNvSpPr>
          <p:nvPr/>
        </p:nvSpPr>
        <p:spPr bwMode="auto">
          <a:xfrm flipH="1">
            <a:off x="1908175" y="4868863"/>
            <a:ext cx="647700" cy="0"/>
          </a:xfrm>
          <a:prstGeom prst="line">
            <a:avLst/>
          </a:prstGeom>
          <a:noFill/>
          <a:ln w="9525">
            <a:solidFill>
              <a:schemeClr val="tx1"/>
            </a:solidFill>
            <a:round/>
            <a:headEnd/>
            <a:tailEnd type="triangle" w="med" len="med"/>
          </a:ln>
        </p:spPr>
        <p:txBody>
          <a:bodyPr/>
          <a:lstStyle/>
          <a:p>
            <a:endParaRPr lang="fr-FR"/>
          </a:p>
        </p:txBody>
      </p:sp>
      <p:sp>
        <p:nvSpPr>
          <p:cNvPr id="27656" name="Line 29"/>
          <p:cNvSpPr>
            <a:spLocks noChangeShapeType="1"/>
          </p:cNvSpPr>
          <p:nvPr/>
        </p:nvSpPr>
        <p:spPr bwMode="auto">
          <a:xfrm flipH="1">
            <a:off x="3059113" y="4868863"/>
            <a:ext cx="504825" cy="0"/>
          </a:xfrm>
          <a:prstGeom prst="line">
            <a:avLst/>
          </a:prstGeom>
          <a:noFill/>
          <a:ln w="9525">
            <a:solidFill>
              <a:schemeClr val="tx1"/>
            </a:solidFill>
            <a:round/>
            <a:headEnd/>
            <a:tailEnd type="triangle" w="med" len="med"/>
          </a:ln>
        </p:spPr>
        <p:txBody>
          <a:bodyPr/>
          <a:lstStyle/>
          <a:p>
            <a:endParaRPr lang="fr-FR"/>
          </a:p>
        </p:txBody>
      </p:sp>
      <p:sp>
        <p:nvSpPr>
          <p:cNvPr id="27657" name="Text Box 30"/>
          <p:cNvSpPr txBox="1">
            <a:spLocks noChangeArrowheads="1"/>
          </p:cNvSpPr>
          <p:nvPr/>
        </p:nvSpPr>
        <p:spPr bwMode="auto">
          <a:xfrm>
            <a:off x="3851275" y="3429000"/>
            <a:ext cx="2452688" cy="641350"/>
          </a:xfrm>
          <a:prstGeom prst="rect">
            <a:avLst/>
          </a:prstGeom>
          <a:noFill/>
          <a:ln w="9525">
            <a:noFill/>
            <a:miter lim="800000"/>
            <a:headEnd/>
            <a:tailEnd/>
          </a:ln>
        </p:spPr>
        <p:txBody>
          <a:bodyPr>
            <a:spAutoFit/>
          </a:bodyPr>
          <a:lstStyle/>
          <a:p>
            <a:r>
              <a:rPr lang="fr-FR"/>
              <a:t>U=U1+U2 et U2= RXI et U1= R1X I</a:t>
            </a:r>
          </a:p>
        </p:txBody>
      </p:sp>
      <p:sp>
        <p:nvSpPr>
          <p:cNvPr id="27658" name="Text Box 32"/>
          <p:cNvSpPr txBox="1">
            <a:spLocks noChangeArrowheads="1"/>
          </p:cNvSpPr>
          <p:nvPr/>
        </p:nvSpPr>
        <p:spPr bwMode="auto">
          <a:xfrm>
            <a:off x="1187450" y="3357563"/>
            <a:ext cx="358775" cy="366712"/>
          </a:xfrm>
          <a:prstGeom prst="rect">
            <a:avLst/>
          </a:prstGeom>
          <a:noFill/>
          <a:ln w="9525">
            <a:noFill/>
            <a:miter lim="800000"/>
            <a:headEnd/>
            <a:tailEnd/>
          </a:ln>
        </p:spPr>
        <p:txBody>
          <a:bodyPr>
            <a:spAutoFit/>
          </a:bodyPr>
          <a:lstStyle/>
          <a:p>
            <a:pPr>
              <a:spcBef>
                <a:spcPct val="50000"/>
              </a:spcBef>
            </a:pPr>
            <a:r>
              <a:rPr lang="fr-FR"/>
              <a:t>I</a:t>
            </a:r>
          </a:p>
        </p:txBody>
      </p:sp>
      <p:sp>
        <p:nvSpPr>
          <p:cNvPr id="27659" name="Text Box 33"/>
          <p:cNvSpPr txBox="1">
            <a:spLocks noChangeArrowheads="1"/>
          </p:cNvSpPr>
          <p:nvPr/>
        </p:nvSpPr>
        <p:spPr bwMode="auto">
          <a:xfrm>
            <a:off x="2555875" y="3789363"/>
            <a:ext cx="503238" cy="366712"/>
          </a:xfrm>
          <a:prstGeom prst="rect">
            <a:avLst/>
          </a:prstGeom>
          <a:noFill/>
          <a:ln w="9525">
            <a:noFill/>
            <a:miter lim="800000"/>
            <a:headEnd/>
            <a:tailEnd/>
          </a:ln>
        </p:spPr>
        <p:txBody>
          <a:bodyPr>
            <a:spAutoFit/>
          </a:bodyPr>
          <a:lstStyle/>
          <a:p>
            <a:pPr>
              <a:spcBef>
                <a:spcPct val="50000"/>
              </a:spcBef>
            </a:pPr>
            <a:r>
              <a:rPr lang="fr-FR"/>
              <a:t>U</a:t>
            </a:r>
          </a:p>
        </p:txBody>
      </p:sp>
      <p:sp>
        <p:nvSpPr>
          <p:cNvPr id="27660" name="Text Box 34"/>
          <p:cNvSpPr txBox="1">
            <a:spLocks noChangeArrowheads="1"/>
          </p:cNvSpPr>
          <p:nvPr/>
        </p:nvSpPr>
        <p:spPr bwMode="auto">
          <a:xfrm>
            <a:off x="2987675" y="4437063"/>
            <a:ext cx="503238" cy="366712"/>
          </a:xfrm>
          <a:prstGeom prst="rect">
            <a:avLst/>
          </a:prstGeom>
          <a:noFill/>
          <a:ln w="9525">
            <a:noFill/>
            <a:miter lim="800000"/>
            <a:headEnd/>
            <a:tailEnd/>
          </a:ln>
        </p:spPr>
        <p:txBody>
          <a:bodyPr>
            <a:spAutoFit/>
          </a:bodyPr>
          <a:lstStyle/>
          <a:p>
            <a:pPr>
              <a:spcBef>
                <a:spcPct val="50000"/>
              </a:spcBef>
            </a:pPr>
            <a:r>
              <a:rPr lang="fr-FR"/>
              <a:t>U2</a:t>
            </a:r>
          </a:p>
        </p:txBody>
      </p:sp>
      <p:sp>
        <p:nvSpPr>
          <p:cNvPr id="27661" name="Text Box 35"/>
          <p:cNvSpPr txBox="1">
            <a:spLocks noChangeArrowheads="1"/>
          </p:cNvSpPr>
          <p:nvPr/>
        </p:nvSpPr>
        <p:spPr bwMode="auto">
          <a:xfrm>
            <a:off x="2051050" y="4365625"/>
            <a:ext cx="503238" cy="366713"/>
          </a:xfrm>
          <a:prstGeom prst="rect">
            <a:avLst/>
          </a:prstGeom>
          <a:noFill/>
          <a:ln w="9525">
            <a:noFill/>
            <a:miter lim="800000"/>
            <a:headEnd/>
            <a:tailEnd/>
          </a:ln>
        </p:spPr>
        <p:txBody>
          <a:bodyPr>
            <a:spAutoFit/>
          </a:bodyPr>
          <a:lstStyle/>
          <a:p>
            <a:pPr>
              <a:spcBef>
                <a:spcPct val="50000"/>
              </a:spcBef>
            </a:pPr>
            <a:r>
              <a:rPr lang="fr-FR"/>
              <a:t>U1</a:t>
            </a:r>
          </a:p>
        </p:txBody>
      </p:sp>
      <p:sp>
        <p:nvSpPr>
          <p:cNvPr id="27662" name="Line 36"/>
          <p:cNvSpPr>
            <a:spLocks noChangeShapeType="1"/>
          </p:cNvSpPr>
          <p:nvPr/>
        </p:nvSpPr>
        <p:spPr bwMode="auto">
          <a:xfrm>
            <a:off x="2339975" y="3357563"/>
            <a:ext cx="0" cy="287337"/>
          </a:xfrm>
          <a:prstGeom prst="line">
            <a:avLst/>
          </a:prstGeom>
          <a:noFill/>
          <a:ln w="9525">
            <a:solidFill>
              <a:schemeClr val="tx1"/>
            </a:solidFill>
            <a:round/>
            <a:headEnd/>
            <a:tailEnd/>
          </a:ln>
        </p:spPr>
        <p:txBody>
          <a:bodyPr/>
          <a:lstStyle/>
          <a:p>
            <a:endParaRPr lang="fr-FR"/>
          </a:p>
        </p:txBody>
      </p:sp>
      <p:sp>
        <p:nvSpPr>
          <p:cNvPr id="27663" name="Line 37"/>
          <p:cNvSpPr>
            <a:spLocks noChangeShapeType="1"/>
          </p:cNvSpPr>
          <p:nvPr/>
        </p:nvSpPr>
        <p:spPr bwMode="auto">
          <a:xfrm>
            <a:off x="2195513" y="3500438"/>
            <a:ext cx="288925" cy="0"/>
          </a:xfrm>
          <a:prstGeom prst="line">
            <a:avLst/>
          </a:prstGeom>
          <a:noFill/>
          <a:ln w="9525">
            <a:solidFill>
              <a:schemeClr val="tx1"/>
            </a:solidFill>
            <a:round/>
            <a:headEnd/>
            <a:tailEnd/>
          </a:ln>
        </p:spPr>
        <p:txBody>
          <a:bodyPr/>
          <a:lstStyle/>
          <a:p>
            <a:endParaRPr lang="fr-FR"/>
          </a:p>
        </p:txBody>
      </p:sp>
      <p:sp>
        <p:nvSpPr>
          <p:cNvPr id="27664" name="Line 38"/>
          <p:cNvSpPr>
            <a:spLocks noChangeShapeType="1"/>
          </p:cNvSpPr>
          <p:nvPr/>
        </p:nvSpPr>
        <p:spPr bwMode="auto">
          <a:xfrm flipV="1">
            <a:off x="3132138" y="3429000"/>
            <a:ext cx="287337" cy="0"/>
          </a:xfrm>
          <a:prstGeom prst="line">
            <a:avLst/>
          </a:prstGeom>
          <a:noFill/>
          <a:ln w="9525">
            <a:solidFill>
              <a:schemeClr val="tx1"/>
            </a:solidFill>
            <a:round/>
            <a:headEnd/>
            <a:tailEnd/>
          </a:ln>
        </p:spPr>
        <p:txBody>
          <a:bodyPr/>
          <a:lstStyle/>
          <a:p>
            <a:endParaRPr lang="fr-FR"/>
          </a:p>
        </p:txBody>
      </p:sp>
      <p:sp>
        <p:nvSpPr>
          <p:cNvPr id="27665" name="Line 39"/>
          <p:cNvSpPr>
            <a:spLocks noChangeShapeType="1"/>
          </p:cNvSpPr>
          <p:nvPr/>
        </p:nvSpPr>
        <p:spPr bwMode="auto">
          <a:xfrm>
            <a:off x="6227763" y="3644900"/>
            <a:ext cx="287337" cy="0"/>
          </a:xfrm>
          <a:prstGeom prst="line">
            <a:avLst/>
          </a:prstGeom>
          <a:noFill/>
          <a:ln w="9525">
            <a:solidFill>
              <a:schemeClr val="tx1"/>
            </a:solidFill>
            <a:round/>
            <a:headEnd/>
            <a:tailEnd type="triangle" w="med" len="med"/>
          </a:ln>
        </p:spPr>
        <p:txBody>
          <a:bodyPr/>
          <a:lstStyle/>
          <a:p>
            <a:endParaRPr lang="fr-FR"/>
          </a:p>
        </p:txBody>
      </p:sp>
      <p:sp>
        <p:nvSpPr>
          <p:cNvPr id="27666" name="Text Box 40"/>
          <p:cNvSpPr txBox="1">
            <a:spLocks noChangeArrowheads="1"/>
          </p:cNvSpPr>
          <p:nvPr/>
        </p:nvSpPr>
        <p:spPr bwMode="auto">
          <a:xfrm>
            <a:off x="6804025" y="3500438"/>
            <a:ext cx="2339975" cy="366712"/>
          </a:xfrm>
          <a:prstGeom prst="rect">
            <a:avLst/>
          </a:prstGeom>
          <a:noFill/>
          <a:ln w="9525">
            <a:noFill/>
            <a:miter lim="800000"/>
            <a:headEnd/>
            <a:tailEnd/>
          </a:ln>
        </p:spPr>
        <p:txBody>
          <a:bodyPr>
            <a:spAutoFit/>
          </a:bodyPr>
          <a:lstStyle/>
          <a:p>
            <a:pPr>
              <a:spcBef>
                <a:spcPct val="50000"/>
              </a:spcBef>
            </a:pPr>
            <a:r>
              <a:rPr lang="fr-FR"/>
              <a:t>U2=U-U1= U-R1XI</a:t>
            </a:r>
          </a:p>
        </p:txBody>
      </p:sp>
      <p:sp>
        <p:nvSpPr>
          <p:cNvPr id="27667" name="Text Box 41"/>
          <p:cNvSpPr txBox="1">
            <a:spLocks noChangeArrowheads="1"/>
          </p:cNvSpPr>
          <p:nvPr/>
        </p:nvSpPr>
        <p:spPr bwMode="auto">
          <a:xfrm>
            <a:off x="4284663" y="4508500"/>
            <a:ext cx="4032250" cy="1190625"/>
          </a:xfrm>
          <a:prstGeom prst="rect">
            <a:avLst/>
          </a:prstGeom>
          <a:noFill/>
          <a:ln w="9525">
            <a:noFill/>
            <a:miter lim="800000"/>
            <a:headEnd/>
            <a:tailEnd/>
          </a:ln>
        </p:spPr>
        <p:txBody>
          <a:bodyPr>
            <a:spAutoFit/>
          </a:bodyPr>
          <a:lstStyle/>
          <a:p>
            <a:pPr>
              <a:spcBef>
                <a:spcPct val="50000"/>
              </a:spcBef>
            </a:pPr>
            <a:r>
              <a:rPr lang="fr-FR"/>
              <a:t>Comme R1 varie donc U2 varie aussi et on peut ajuster la valeur de la tension aux bornes du voltmètre, et donc on étalonne l’anémomètre. </a:t>
            </a:r>
          </a:p>
        </p:txBody>
      </p:sp>
      <p:sp>
        <p:nvSpPr>
          <p:cNvPr id="27668" name="Line 43"/>
          <p:cNvSpPr>
            <a:spLocks noChangeShapeType="1"/>
          </p:cNvSpPr>
          <p:nvPr/>
        </p:nvSpPr>
        <p:spPr bwMode="auto">
          <a:xfrm flipH="1">
            <a:off x="1979613" y="3644900"/>
            <a:ext cx="144462" cy="0"/>
          </a:xfrm>
          <a:prstGeom prst="line">
            <a:avLst/>
          </a:prstGeom>
          <a:noFill/>
          <a:ln w="9525">
            <a:solidFill>
              <a:schemeClr val="tx1"/>
            </a:solidFill>
            <a:round/>
            <a:headEnd/>
            <a:tailEnd type="triangle" w="med" len="med"/>
          </a:ln>
        </p:spPr>
        <p:txBody>
          <a:bodyPr/>
          <a:lstStyle/>
          <a:p>
            <a:endParaRPr lang="fr-FR"/>
          </a:p>
        </p:txBody>
      </p:sp>
      <p:sp>
        <p:nvSpPr>
          <p:cNvPr id="27669" name="Text Box 45"/>
          <p:cNvSpPr txBox="1">
            <a:spLocks noChangeArrowheads="1"/>
          </p:cNvSpPr>
          <p:nvPr/>
        </p:nvSpPr>
        <p:spPr bwMode="auto">
          <a:xfrm>
            <a:off x="1908175" y="5589588"/>
            <a:ext cx="503238" cy="274637"/>
          </a:xfrm>
          <a:prstGeom prst="rect">
            <a:avLst/>
          </a:prstGeom>
          <a:noFill/>
          <a:ln w="38100">
            <a:noFill/>
            <a:miter lim="800000"/>
            <a:headEnd/>
            <a:tailEnd/>
          </a:ln>
        </p:spPr>
        <p:txBody>
          <a:bodyPr>
            <a:spAutoFit/>
          </a:bodyPr>
          <a:lstStyle/>
          <a:p>
            <a:pPr>
              <a:spcBef>
                <a:spcPct val="50000"/>
              </a:spcBef>
            </a:pPr>
            <a:r>
              <a:rPr lang="fr-FR" sz="1200"/>
              <a:t>R1</a:t>
            </a:r>
          </a:p>
        </p:txBody>
      </p:sp>
      <p:sp>
        <p:nvSpPr>
          <p:cNvPr id="27670" name="Text Box 46"/>
          <p:cNvSpPr txBox="1">
            <a:spLocks noChangeArrowheads="1"/>
          </p:cNvSpPr>
          <p:nvPr/>
        </p:nvSpPr>
        <p:spPr bwMode="auto">
          <a:xfrm>
            <a:off x="539750" y="2133600"/>
            <a:ext cx="6985000" cy="641350"/>
          </a:xfrm>
          <a:prstGeom prst="rect">
            <a:avLst/>
          </a:prstGeom>
          <a:noFill/>
          <a:ln w="38100">
            <a:noFill/>
            <a:miter lim="800000"/>
            <a:headEnd/>
            <a:tailEnd/>
          </a:ln>
        </p:spPr>
        <p:txBody>
          <a:bodyPr>
            <a:spAutoFit/>
          </a:bodyPr>
          <a:lstStyle/>
          <a:p>
            <a:r>
              <a:rPr lang="fr-FR"/>
              <a:t>En appliquant la loi des tensions dans un montage en série, et la loi d’Ohm, on a les relations suivantes :</a:t>
            </a:r>
          </a:p>
        </p:txBody>
      </p:sp>
      <p:sp>
        <p:nvSpPr>
          <p:cNvPr id="27671" name="Line 47"/>
          <p:cNvSpPr>
            <a:spLocks noChangeShapeType="1"/>
          </p:cNvSpPr>
          <p:nvPr/>
        </p:nvSpPr>
        <p:spPr bwMode="auto">
          <a:xfrm flipV="1">
            <a:off x="5580063" y="3860800"/>
            <a:ext cx="2736850" cy="720725"/>
          </a:xfrm>
          <a:prstGeom prst="line">
            <a:avLst/>
          </a:prstGeom>
          <a:noFill/>
          <a:ln w="38100">
            <a:solidFill>
              <a:srgbClr val="33CCCC"/>
            </a:solidFill>
            <a:round/>
            <a:headEnd/>
            <a:tailEnd type="triangle" w="med" len="med"/>
          </a:ln>
        </p:spPr>
        <p:txBody>
          <a:bodyPr/>
          <a:lstStyle/>
          <a:p>
            <a:endParaRPr lang="fr-FR"/>
          </a:p>
        </p:txBody>
      </p:sp>
      <p:sp>
        <p:nvSpPr>
          <p:cNvPr id="27672" name="Line 48"/>
          <p:cNvSpPr>
            <a:spLocks noChangeShapeType="1"/>
          </p:cNvSpPr>
          <p:nvPr/>
        </p:nvSpPr>
        <p:spPr bwMode="auto">
          <a:xfrm flipV="1">
            <a:off x="6804025" y="3860800"/>
            <a:ext cx="360363" cy="720725"/>
          </a:xfrm>
          <a:prstGeom prst="line">
            <a:avLst/>
          </a:prstGeom>
          <a:noFill/>
          <a:ln w="38100">
            <a:solidFill>
              <a:srgbClr val="33CCCC"/>
            </a:solidFill>
            <a:round/>
            <a:headEnd/>
            <a:tailEnd type="triangle" w="med" len="med"/>
          </a:ln>
        </p:spPr>
        <p:txBody>
          <a:bodyPr/>
          <a:lstStyle/>
          <a:p>
            <a:endParaRPr lang="fr-F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6"/>
          <p:cNvSpPr>
            <a:spLocks noGrp="1"/>
          </p:cNvSpPr>
          <p:nvPr>
            <p:ph type="sldNum" sz="quarter" idx="12"/>
          </p:nvPr>
        </p:nvSpPr>
        <p:spPr/>
        <p:txBody>
          <a:bodyPr/>
          <a:lstStyle/>
          <a:p>
            <a:pPr>
              <a:defRPr/>
            </a:pPr>
            <a:fld id="{F9E67A47-210C-4E40-811A-1FE2B692E7F5}" type="slidenum">
              <a:rPr lang="fr-FR"/>
              <a:pPr>
                <a:defRPr/>
              </a:pPr>
              <a:t>24</a:t>
            </a:fld>
            <a:endParaRPr lang="fr-FR"/>
          </a:p>
        </p:txBody>
      </p:sp>
      <p:sp>
        <p:nvSpPr>
          <p:cNvPr id="5124" name="Rectangle 2"/>
          <p:cNvSpPr>
            <a:spLocks noGrp="1" noChangeArrowheads="1"/>
          </p:cNvSpPr>
          <p:nvPr>
            <p:ph type="title"/>
          </p:nvPr>
        </p:nvSpPr>
        <p:spPr/>
        <p:txBody>
          <a:bodyPr/>
          <a:lstStyle/>
          <a:p>
            <a:pPr eaLnBrk="1" hangingPunct="1"/>
            <a:r>
              <a:rPr lang="fr-FR" altLang="zh-CN" sz="4000" smtClean="0">
                <a:latin typeface="Comic Sans MS" pitchFamily="66" charset="0"/>
                <a:ea typeface="SimSun" pitchFamily="2" charset="-122"/>
              </a:rPr>
              <a:t>Fabricat</a:t>
            </a:r>
            <a:r>
              <a:rPr lang="fr-FR" altLang="zh-CN" smtClean="0">
                <a:latin typeface="Comic Sans MS" pitchFamily="66" charset="0"/>
                <a:ea typeface="SimSun" pitchFamily="2" charset="-122"/>
              </a:rPr>
              <a:t>ion du circuit imprimé</a:t>
            </a:r>
          </a:p>
        </p:txBody>
      </p:sp>
      <p:sp>
        <p:nvSpPr>
          <p:cNvPr id="5125" name="Rectangle 3"/>
          <p:cNvSpPr>
            <a:spLocks noGrp="1" noChangeArrowheads="1"/>
          </p:cNvSpPr>
          <p:nvPr>
            <p:ph type="body" sz="half" idx="1"/>
          </p:nvPr>
        </p:nvSpPr>
        <p:spPr>
          <a:xfrm>
            <a:off x="457200" y="1600200"/>
            <a:ext cx="8686800" cy="1684338"/>
          </a:xfrm>
        </p:spPr>
        <p:txBody>
          <a:bodyPr/>
          <a:lstStyle/>
          <a:p>
            <a:pPr eaLnBrk="1" hangingPunct="1">
              <a:buFontTx/>
              <a:buNone/>
            </a:pPr>
            <a:r>
              <a:rPr lang="fr-FR" sz="1800" smtClean="0">
                <a:latin typeface="Comic Sans MS" pitchFamily="66" charset="0"/>
              </a:rPr>
              <a:t>5.        </a:t>
            </a:r>
            <a:r>
              <a:rPr lang="fr-FR" sz="1800" u="sng" smtClean="0">
                <a:latin typeface="Comic Sans MS" pitchFamily="66" charset="0"/>
              </a:rPr>
              <a:t>Mise en œuvre de la solution:</a:t>
            </a:r>
          </a:p>
          <a:p>
            <a:pPr eaLnBrk="1" hangingPunct="1">
              <a:buFontTx/>
              <a:buNone/>
            </a:pPr>
            <a:r>
              <a:rPr lang="fr-FR" sz="1800" smtClean="0">
                <a:latin typeface="Comic Sans MS" pitchFamily="66" charset="0"/>
              </a:rPr>
              <a:t>               A partir du schéma structurel, grâce au logiciel Big CI et une                              </a:t>
            </a:r>
          </a:p>
          <a:p>
            <a:pPr eaLnBrk="1" hangingPunct="1">
              <a:buFontTx/>
              <a:buNone/>
            </a:pPr>
            <a:r>
              <a:rPr lang="fr-FR" sz="1800" smtClean="0">
                <a:latin typeface="Comic Sans MS" pitchFamily="66" charset="0"/>
              </a:rPr>
              <a:t>           fraiseuse à commande numérique on fabrique le circuit imprimé   </a:t>
            </a:r>
          </a:p>
          <a:p>
            <a:pPr eaLnBrk="1" hangingPunct="1">
              <a:buFontTx/>
              <a:buNone/>
            </a:pPr>
            <a:r>
              <a:rPr lang="fr-FR" sz="1800" smtClean="0">
                <a:latin typeface="Comic Sans MS" pitchFamily="66" charset="0"/>
              </a:rPr>
              <a:t>           (gravure à  l’anglaise). </a:t>
            </a:r>
          </a:p>
        </p:txBody>
      </p:sp>
      <p:pic>
        <p:nvPicPr>
          <p:cNvPr id="5126" name="Picture 4"/>
          <p:cNvPicPr>
            <a:picLocks noGrp="1" noChangeAspect="1" noChangeArrowheads="1"/>
          </p:cNvPicPr>
          <p:nvPr>
            <p:ph sz="half" idx="2"/>
          </p:nvPr>
        </p:nvPicPr>
        <p:blipFill>
          <a:blip r:embed="rId3"/>
          <a:srcRect/>
          <a:stretch>
            <a:fillRect/>
          </a:stretch>
        </p:blipFill>
        <p:spPr>
          <a:xfrm>
            <a:off x="611188" y="3068638"/>
            <a:ext cx="2765425" cy="2944812"/>
          </a:xfrm>
          <a:noFill/>
        </p:spPr>
      </p:pic>
      <p:sp>
        <p:nvSpPr>
          <p:cNvPr id="5127" name="Rectangle 7"/>
          <p:cNvSpPr>
            <a:spLocks noChangeArrowheads="1"/>
          </p:cNvSpPr>
          <p:nvPr/>
        </p:nvSpPr>
        <p:spPr bwMode="auto">
          <a:xfrm>
            <a:off x="0" y="2552700"/>
            <a:ext cx="9144000" cy="0"/>
          </a:xfrm>
          <a:prstGeom prst="rect">
            <a:avLst/>
          </a:prstGeom>
          <a:noFill/>
          <a:ln w="9525">
            <a:noFill/>
            <a:miter lim="800000"/>
            <a:headEnd/>
            <a:tailEnd/>
          </a:ln>
        </p:spPr>
        <p:txBody>
          <a:bodyPr wrap="none" anchor="ctr">
            <a:spAutoFit/>
          </a:bodyPr>
          <a:lstStyle/>
          <a:p>
            <a:endParaRPr lang="fr-FR"/>
          </a:p>
        </p:txBody>
      </p:sp>
      <p:graphicFrame>
        <p:nvGraphicFramePr>
          <p:cNvPr id="5122" name="Object 6"/>
          <p:cNvGraphicFramePr>
            <a:graphicFrameLocks noChangeAspect="1"/>
          </p:cNvGraphicFramePr>
          <p:nvPr/>
        </p:nvGraphicFramePr>
        <p:xfrm>
          <a:off x="5076825" y="3789363"/>
          <a:ext cx="3109913" cy="2151062"/>
        </p:xfrm>
        <a:graphic>
          <a:graphicData uri="http://schemas.openxmlformats.org/presentationml/2006/ole">
            <p:oleObj spid="_x0000_s5122" name="Image bitmap" r:id="rId4" imgW="5896798" imgH="4076190" progId="PBrush">
              <p:embed/>
            </p:oleObj>
          </a:graphicData>
        </a:graphic>
      </p:graphicFrame>
      <p:sp>
        <p:nvSpPr>
          <p:cNvPr id="5128" name="AutoShape 8"/>
          <p:cNvSpPr>
            <a:spLocks noChangeArrowheads="1"/>
          </p:cNvSpPr>
          <p:nvPr/>
        </p:nvSpPr>
        <p:spPr bwMode="auto">
          <a:xfrm>
            <a:off x="3563938" y="4868863"/>
            <a:ext cx="1223962" cy="288925"/>
          </a:xfrm>
          <a:prstGeom prst="rightArrow">
            <a:avLst>
              <a:gd name="adj1" fmla="val 50000"/>
              <a:gd name="adj2" fmla="val 105907"/>
            </a:avLst>
          </a:prstGeom>
          <a:solidFill>
            <a:schemeClr val="accent1"/>
          </a:solidFill>
          <a:ln w="9525">
            <a:solidFill>
              <a:schemeClr val="tx1"/>
            </a:solidFill>
            <a:miter lim="800000"/>
            <a:headEnd/>
            <a:tailEnd/>
          </a:ln>
        </p:spPr>
        <p:txBody>
          <a:bodyPr wrap="none" anchor="ctr"/>
          <a:lstStyle/>
          <a:p>
            <a:endParaRPr lang="fr-F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ce réservé du numéro de diapositive 5"/>
          <p:cNvSpPr>
            <a:spLocks noGrp="1"/>
          </p:cNvSpPr>
          <p:nvPr>
            <p:ph type="sldNum" sz="quarter" idx="12"/>
          </p:nvPr>
        </p:nvSpPr>
        <p:spPr/>
        <p:txBody>
          <a:bodyPr/>
          <a:lstStyle/>
          <a:p>
            <a:pPr>
              <a:defRPr/>
            </a:pPr>
            <a:fld id="{5ECB68FF-2630-4F5D-B5CA-FFB26CCBA336}" type="slidenum">
              <a:rPr lang="fr-FR"/>
              <a:pPr>
                <a:defRPr/>
              </a:pPr>
              <a:t>25</a:t>
            </a:fld>
            <a:endParaRPr lang="fr-FR"/>
          </a:p>
        </p:txBody>
      </p:sp>
      <p:sp>
        <p:nvSpPr>
          <p:cNvPr id="28675" name="Rectangle 2"/>
          <p:cNvSpPr>
            <a:spLocks noGrp="1" noChangeArrowheads="1"/>
          </p:cNvSpPr>
          <p:nvPr>
            <p:ph type="title"/>
          </p:nvPr>
        </p:nvSpPr>
        <p:spPr>
          <a:xfrm>
            <a:off x="457200" y="274638"/>
            <a:ext cx="8435975" cy="1143000"/>
          </a:xfrm>
        </p:spPr>
        <p:txBody>
          <a:bodyPr/>
          <a:lstStyle/>
          <a:p>
            <a:pPr eaLnBrk="1" hangingPunct="1"/>
            <a:r>
              <a:rPr lang="fr-FR" altLang="zh-CN" sz="4000" smtClean="0">
                <a:latin typeface="Comic Sans MS" pitchFamily="66" charset="0"/>
                <a:ea typeface="SimSun" pitchFamily="2" charset="-122"/>
              </a:rPr>
              <a:t>Recherche de solutions mécaniques</a:t>
            </a:r>
          </a:p>
        </p:txBody>
      </p:sp>
      <p:graphicFrame>
        <p:nvGraphicFramePr>
          <p:cNvPr id="20522" name="Group 42"/>
          <p:cNvGraphicFramePr>
            <a:graphicFrameLocks noGrp="1"/>
          </p:cNvGraphicFramePr>
          <p:nvPr>
            <p:ph idx="1"/>
          </p:nvPr>
        </p:nvGraphicFramePr>
        <p:xfrm>
          <a:off x="3924300" y="1628775"/>
          <a:ext cx="2735263" cy="2592389"/>
        </p:xfrm>
        <a:graphic>
          <a:graphicData uri="http://schemas.openxmlformats.org/drawingml/2006/table">
            <a:tbl>
              <a:tblPr/>
              <a:tblGrid>
                <a:gridCol w="2735263"/>
              </a:tblGrid>
              <a:tr h="4349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FC4 : Ne pas dépasser la hauteur de la voile.</a:t>
                      </a:r>
                      <a:endParaRPr kumimoji="0" lang="fr-FR" altLang="zh-CN" sz="1800" b="0" i="0" u="none" strike="noStrike" cap="none" normalizeH="0" baseline="0" smtClean="0">
                        <a:ln>
                          <a:noFill/>
                        </a:ln>
                        <a:solidFill>
                          <a:schemeClr val="tx1"/>
                        </a:solidFill>
                        <a:effectLst/>
                        <a:latin typeface="Arial"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65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FC5 : Etre protégé de la pluie, de la neige……. </a:t>
                      </a:r>
                      <a:endParaRPr kumimoji="0" lang="fr-FR" altLang="zh-CN" sz="1800" b="0" i="0" u="none" strike="noStrike" cap="none" normalizeH="0" baseline="0" smtClean="0">
                        <a:ln>
                          <a:noFill/>
                        </a:ln>
                        <a:solidFill>
                          <a:schemeClr val="tx1"/>
                        </a:solidFill>
                        <a:effectLst/>
                        <a:latin typeface="Arial"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13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FC6 : Tenir sur une surface plane.</a:t>
                      </a:r>
                      <a:endParaRPr kumimoji="0" lang="fr-FR" altLang="zh-CN" sz="1800" b="0" i="0" u="none" strike="noStrike" cap="none" normalizeH="0" baseline="0" smtClean="0">
                        <a:ln>
                          <a:noFill/>
                        </a:ln>
                        <a:solidFill>
                          <a:schemeClr val="tx1"/>
                        </a:solidFill>
                        <a:effectLst/>
                        <a:latin typeface="Arial"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13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FC7 : Etre sécurisant.</a:t>
                      </a:r>
                      <a:endParaRPr kumimoji="0" lang="fr-FR" altLang="zh-CN" sz="1800" b="0" i="0" u="none" strike="noStrike" cap="none" normalizeH="0" baseline="0" smtClean="0">
                        <a:ln>
                          <a:noFill/>
                        </a:ln>
                        <a:solidFill>
                          <a:schemeClr val="tx1"/>
                        </a:solidFill>
                        <a:effectLst/>
                        <a:latin typeface="Arial"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49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FC8 : minimiser la perte d’énergie par frottement.</a:t>
                      </a:r>
                      <a:endParaRPr kumimoji="0" lang="fr-FR" altLang="zh-CN" sz="1800" b="0" i="0" u="none" strike="noStrike" cap="none" normalizeH="0" baseline="0" smtClean="0">
                        <a:ln>
                          <a:noFill/>
                        </a:ln>
                        <a:solidFill>
                          <a:schemeClr val="tx1"/>
                        </a:solidFill>
                        <a:effectLst/>
                        <a:latin typeface="Arial"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32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altLang="zh-CN" sz="1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FC9: Etre fabriqué avec les machines outils se trouvant dans la salle de Technologie.</a:t>
                      </a:r>
                      <a:endParaRPr kumimoji="0" lang="fr-FR" altLang="zh-CN" sz="1800" b="0" i="0" u="none" strike="noStrike" cap="none" normalizeH="0" baseline="0" smtClean="0">
                        <a:ln>
                          <a:noFill/>
                        </a:ln>
                        <a:solidFill>
                          <a:schemeClr val="tx1"/>
                        </a:solidFill>
                        <a:effectLst/>
                        <a:latin typeface="Arial"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8692" name="Text Box 41"/>
          <p:cNvSpPr txBox="1">
            <a:spLocks noChangeArrowheads="1"/>
          </p:cNvSpPr>
          <p:nvPr/>
        </p:nvSpPr>
        <p:spPr bwMode="auto">
          <a:xfrm>
            <a:off x="1023938" y="1509713"/>
            <a:ext cx="3116262" cy="3937000"/>
          </a:xfrm>
          <a:prstGeom prst="rect">
            <a:avLst/>
          </a:prstGeom>
          <a:noFill/>
          <a:ln w="9525">
            <a:noFill/>
            <a:miter lim="800000"/>
            <a:headEnd/>
            <a:tailEnd/>
          </a:ln>
        </p:spPr>
        <p:txBody>
          <a:bodyPr>
            <a:spAutoFit/>
          </a:bodyPr>
          <a:lstStyle/>
          <a:p>
            <a:r>
              <a:rPr lang="fr-FR"/>
              <a:t>On nous a demandé de réaliser le bâti en respectant les contraintes. Pour des raisons écologiques, et organisationnelles,  et après avoir étudié l’impact sur l’environnement des matières plastiques, nous avons d’abord fabriqué avec du carton le bâti pour minimiser les déchets. </a:t>
            </a:r>
          </a:p>
          <a:p>
            <a:r>
              <a:rPr lang="fr-FR"/>
              <a:t>Puis nous avons testé « par soufflerie » les bâtis.</a:t>
            </a:r>
          </a:p>
        </p:txBody>
      </p:sp>
      <p:pic>
        <p:nvPicPr>
          <p:cNvPr id="28693" name="Picture 43" descr="CA 3 VENTIO 2013"/>
          <p:cNvPicPr>
            <a:picLocks noChangeAspect="1" noChangeArrowheads="1"/>
          </p:cNvPicPr>
          <p:nvPr/>
        </p:nvPicPr>
        <p:blipFill>
          <a:blip r:embed="rId2"/>
          <a:srcRect/>
          <a:stretch>
            <a:fillRect/>
          </a:stretch>
        </p:blipFill>
        <p:spPr bwMode="auto">
          <a:xfrm>
            <a:off x="4140200" y="4365625"/>
            <a:ext cx="2432050" cy="1831975"/>
          </a:xfrm>
          <a:prstGeom prst="rect">
            <a:avLst/>
          </a:prstGeom>
          <a:noFill/>
          <a:ln w="9525">
            <a:noFill/>
            <a:miter lim="800000"/>
            <a:headEnd/>
            <a:tailEnd/>
          </a:ln>
        </p:spPr>
      </p:pic>
      <p:sp>
        <p:nvSpPr>
          <p:cNvPr id="28694" name="Text Box 46"/>
          <p:cNvSpPr txBox="1">
            <a:spLocks noChangeArrowheads="1"/>
          </p:cNvSpPr>
          <p:nvPr/>
        </p:nvSpPr>
        <p:spPr bwMode="auto">
          <a:xfrm>
            <a:off x="6588125" y="4581525"/>
            <a:ext cx="2555875" cy="915988"/>
          </a:xfrm>
          <a:prstGeom prst="rect">
            <a:avLst/>
          </a:prstGeom>
          <a:noFill/>
          <a:ln w="9525">
            <a:noFill/>
            <a:miter lim="800000"/>
            <a:headEnd/>
            <a:tailEnd/>
          </a:ln>
        </p:spPr>
        <p:txBody>
          <a:bodyPr>
            <a:spAutoFit/>
          </a:bodyPr>
          <a:lstStyle/>
          <a:p>
            <a:pPr>
              <a:spcBef>
                <a:spcPct val="50000"/>
              </a:spcBef>
            </a:pPr>
            <a:r>
              <a:rPr lang="fr-FR"/>
              <a:t>On recherche à maintenir cet ensemble « sur pied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6"/>
          <p:cNvSpPr>
            <a:spLocks noGrp="1"/>
          </p:cNvSpPr>
          <p:nvPr>
            <p:ph type="sldNum" sz="quarter" idx="12"/>
          </p:nvPr>
        </p:nvSpPr>
        <p:spPr/>
        <p:txBody>
          <a:bodyPr/>
          <a:lstStyle/>
          <a:p>
            <a:pPr>
              <a:defRPr/>
            </a:pPr>
            <a:fld id="{979FE0A5-DC7C-4400-BBC4-175E053BC365}" type="slidenum">
              <a:rPr lang="fr-FR"/>
              <a:pPr>
                <a:defRPr/>
              </a:pPr>
              <a:t>26</a:t>
            </a:fld>
            <a:endParaRPr lang="fr-FR"/>
          </a:p>
        </p:txBody>
      </p:sp>
      <p:sp>
        <p:nvSpPr>
          <p:cNvPr id="6148" name="Rectangle 2"/>
          <p:cNvSpPr>
            <a:spLocks noGrp="1" noChangeArrowheads="1"/>
          </p:cNvSpPr>
          <p:nvPr>
            <p:ph type="title"/>
          </p:nvPr>
        </p:nvSpPr>
        <p:spPr/>
        <p:txBody>
          <a:bodyPr/>
          <a:lstStyle/>
          <a:p>
            <a:pPr eaLnBrk="1" hangingPunct="1"/>
            <a:r>
              <a:rPr lang="fr-FR" altLang="zh-CN" sz="4000" smtClean="0">
                <a:latin typeface="Comic Sans MS" pitchFamily="66" charset="0"/>
                <a:ea typeface="SimSun" pitchFamily="2" charset="-122"/>
              </a:rPr>
              <a:t>Proposition de bâtis</a:t>
            </a:r>
            <a:r>
              <a:rPr lang="fr-FR" altLang="zh-CN" smtClean="0">
                <a:ea typeface="SimSun" pitchFamily="2" charset="-122"/>
              </a:rPr>
              <a:t> </a:t>
            </a:r>
          </a:p>
        </p:txBody>
      </p:sp>
      <p:pic>
        <p:nvPicPr>
          <p:cNvPr id="6149" name="Picture 17"/>
          <p:cNvPicPr>
            <a:picLocks noGrp="1" noChangeAspect="1" noChangeArrowheads="1"/>
          </p:cNvPicPr>
          <p:nvPr>
            <p:ph sz="half" idx="1"/>
          </p:nvPr>
        </p:nvPicPr>
        <p:blipFill>
          <a:blip r:embed="rId3"/>
          <a:srcRect/>
          <a:stretch>
            <a:fillRect/>
          </a:stretch>
        </p:blipFill>
        <p:spPr>
          <a:xfrm>
            <a:off x="250825" y="2781300"/>
            <a:ext cx="4327525" cy="3246438"/>
          </a:xfrm>
          <a:noFill/>
        </p:spPr>
      </p:pic>
      <p:graphicFrame>
        <p:nvGraphicFramePr>
          <p:cNvPr id="6146" name="Object 19"/>
          <p:cNvGraphicFramePr>
            <a:graphicFrameLocks noChangeAspect="1"/>
          </p:cNvGraphicFramePr>
          <p:nvPr>
            <p:ph sz="half" idx="2"/>
          </p:nvPr>
        </p:nvGraphicFramePr>
        <p:xfrm>
          <a:off x="4643438" y="2781300"/>
          <a:ext cx="4259262" cy="3192463"/>
        </p:xfrm>
        <a:graphic>
          <a:graphicData uri="http://schemas.openxmlformats.org/presentationml/2006/ole">
            <p:oleObj spid="_x0000_s6146" name="Photo Editor Photo" r:id="rId4" imgW="9857143" imgH="7392432" progId="">
              <p:embed/>
            </p:oleObj>
          </a:graphicData>
        </a:graphic>
      </p:graphicFrame>
      <p:sp>
        <p:nvSpPr>
          <p:cNvPr id="6150" name="Text Box 21"/>
          <p:cNvSpPr txBox="1">
            <a:spLocks noChangeArrowheads="1"/>
          </p:cNvSpPr>
          <p:nvPr/>
        </p:nvSpPr>
        <p:spPr bwMode="auto">
          <a:xfrm>
            <a:off x="323850" y="1341438"/>
            <a:ext cx="7416800" cy="641350"/>
          </a:xfrm>
          <a:prstGeom prst="rect">
            <a:avLst/>
          </a:prstGeom>
          <a:noFill/>
          <a:ln w="9525">
            <a:noFill/>
            <a:miter lim="800000"/>
            <a:headEnd/>
            <a:tailEnd/>
          </a:ln>
        </p:spPr>
        <p:txBody>
          <a:bodyPr>
            <a:spAutoFit/>
          </a:bodyPr>
          <a:lstStyle/>
          <a:p>
            <a:r>
              <a:rPr lang="fr-FR"/>
              <a:t>On a imaginé une boite avec une ouverture devant pour fixer notre moteur et le changer en cas de panne .</a:t>
            </a:r>
          </a:p>
        </p:txBody>
      </p:sp>
      <p:sp>
        <p:nvSpPr>
          <p:cNvPr id="6151" name="Text Box 22"/>
          <p:cNvSpPr txBox="1">
            <a:spLocks noChangeArrowheads="1"/>
          </p:cNvSpPr>
          <p:nvPr/>
        </p:nvSpPr>
        <p:spPr bwMode="auto">
          <a:xfrm>
            <a:off x="611188" y="2060575"/>
            <a:ext cx="6386512" cy="366713"/>
          </a:xfrm>
          <a:prstGeom prst="rect">
            <a:avLst/>
          </a:prstGeom>
          <a:noFill/>
          <a:ln w="9525">
            <a:noFill/>
            <a:miter lim="800000"/>
            <a:headEnd/>
            <a:tailEnd/>
          </a:ln>
        </p:spPr>
        <p:txBody>
          <a:bodyPr wrap="none">
            <a:spAutoFit/>
          </a:bodyPr>
          <a:lstStyle/>
          <a:p>
            <a:r>
              <a:rPr lang="fr-FR"/>
              <a:t>En photos, toutes les réalisations des différents groupes :</a:t>
            </a:r>
          </a:p>
        </p:txBody>
      </p:sp>
      <p:sp>
        <p:nvSpPr>
          <p:cNvPr id="6152" name="Text Box 23"/>
          <p:cNvSpPr txBox="1">
            <a:spLocks noChangeArrowheads="1"/>
          </p:cNvSpPr>
          <p:nvPr/>
        </p:nvSpPr>
        <p:spPr bwMode="auto">
          <a:xfrm>
            <a:off x="468313" y="4365625"/>
            <a:ext cx="574675" cy="366713"/>
          </a:xfrm>
          <a:prstGeom prst="rect">
            <a:avLst/>
          </a:prstGeom>
          <a:noFill/>
          <a:ln w="9525">
            <a:noFill/>
            <a:miter lim="800000"/>
            <a:headEnd/>
            <a:tailEnd/>
          </a:ln>
        </p:spPr>
        <p:txBody>
          <a:bodyPr>
            <a:spAutoFit/>
          </a:bodyPr>
          <a:lstStyle/>
          <a:p>
            <a:pPr>
              <a:spcBef>
                <a:spcPct val="50000"/>
              </a:spcBef>
            </a:pPr>
            <a:r>
              <a:rPr lang="fr-FR"/>
              <a:t>G1</a:t>
            </a:r>
          </a:p>
        </p:txBody>
      </p:sp>
      <p:sp>
        <p:nvSpPr>
          <p:cNvPr id="6153" name="Text Box 24"/>
          <p:cNvSpPr txBox="1">
            <a:spLocks noChangeArrowheads="1"/>
          </p:cNvSpPr>
          <p:nvPr/>
        </p:nvSpPr>
        <p:spPr bwMode="auto">
          <a:xfrm>
            <a:off x="1258888" y="4365625"/>
            <a:ext cx="574675" cy="366713"/>
          </a:xfrm>
          <a:prstGeom prst="rect">
            <a:avLst/>
          </a:prstGeom>
          <a:noFill/>
          <a:ln w="9525">
            <a:noFill/>
            <a:miter lim="800000"/>
            <a:headEnd/>
            <a:tailEnd/>
          </a:ln>
        </p:spPr>
        <p:txBody>
          <a:bodyPr>
            <a:spAutoFit/>
          </a:bodyPr>
          <a:lstStyle/>
          <a:p>
            <a:pPr>
              <a:spcBef>
                <a:spcPct val="50000"/>
              </a:spcBef>
            </a:pPr>
            <a:r>
              <a:rPr lang="fr-FR"/>
              <a:t>G2</a:t>
            </a:r>
          </a:p>
        </p:txBody>
      </p:sp>
      <p:sp>
        <p:nvSpPr>
          <p:cNvPr id="6154" name="Text Box 25"/>
          <p:cNvSpPr txBox="1">
            <a:spLocks noChangeArrowheads="1"/>
          </p:cNvSpPr>
          <p:nvPr/>
        </p:nvSpPr>
        <p:spPr bwMode="auto">
          <a:xfrm>
            <a:off x="2124075" y="4365625"/>
            <a:ext cx="574675" cy="366713"/>
          </a:xfrm>
          <a:prstGeom prst="rect">
            <a:avLst/>
          </a:prstGeom>
          <a:noFill/>
          <a:ln w="9525">
            <a:noFill/>
            <a:miter lim="800000"/>
            <a:headEnd/>
            <a:tailEnd/>
          </a:ln>
        </p:spPr>
        <p:txBody>
          <a:bodyPr>
            <a:spAutoFit/>
          </a:bodyPr>
          <a:lstStyle/>
          <a:p>
            <a:pPr>
              <a:spcBef>
                <a:spcPct val="50000"/>
              </a:spcBef>
            </a:pPr>
            <a:r>
              <a:rPr lang="fr-FR"/>
              <a:t>G3</a:t>
            </a:r>
          </a:p>
        </p:txBody>
      </p:sp>
      <p:sp>
        <p:nvSpPr>
          <p:cNvPr id="6155" name="Text Box 26"/>
          <p:cNvSpPr txBox="1">
            <a:spLocks noChangeArrowheads="1"/>
          </p:cNvSpPr>
          <p:nvPr/>
        </p:nvSpPr>
        <p:spPr bwMode="auto">
          <a:xfrm>
            <a:off x="2916238" y="4365625"/>
            <a:ext cx="574675" cy="366713"/>
          </a:xfrm>
          <a:prstGeom prst="rect">
            <a:avLst/>
          </a:prstGeom>
          <a:noFill/>
          <a:ln w="9525">
            <a:noFill/>
            <a:miter lim="800000"/>
            <a:headEnd/>
            <a:tailEnd/>
          </a:ln>
        </p:spPr>
        <p:txBody>
          <a:bodyPr>
            <a:spAutoFit/>
          </a:bodyPr>
          <a:lstStyle/>
          <a:p>
            <a:pPr>
              <a:spcBef>
                <a:spcPct val="50000"/>
              </a:spcBef>
            </a:pPr>
            <a:r>
              <a:rPr lang="fr-FR"/>
              <a:t>G4</a:t>
            </a:r>
          </a:p>
        </p:txBody>
      </p:sp>
      <p:sp>
        <p:nvSpPr>
          <p:cNvPr id="6156" name="Text Box 27"/>
          <p:cNvSpPr txBox="1">
            <a:spLocks noChangeArrowheads="1"/>
          </p:cNvSpPr>
          <p:nvPr/>
        </p:nvSpPr>
        <p:spPr bwMode="auto">
          <a:xfrm>
            <a:off x="3851275" y="4365625"/>
            <a:ext cx="574675" cy="366713"/>
          </a:xfrm>
          <a:prstGeom prst="rect">
            <a:avLst/>
          </a:prstGeom>
          <a:noFill/>
          <a:ln w="9525">
            <a:noFill/>
            <a:miter lim="800000"/>
            <a:headEnd/>
            <a:tailEnd/>
          </a:ln>
        </p:spPr>
        <p:txBody>
          <a:bodyPr>
            <a:spAutoFit/>
          </a:bodyPr>
          <a:lstStyle/>
          <a:p>
            <a:pPr>
              <a:spcBef>
                <a:spcPct val="50000"/>
              </a:spcBef>
            </a:pPr>
            <a:r>
              <a:rPr lang="fr-FR"/>
              <a:t>G5</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numéro de diapositive 7"/>
          <p:cNvSpPr>
            <a:spLocks noGrp="1"/>
          </p:cNvSpPr>
          <p:nvPr>
            <p:ph type="sldNum" sz="quarter" idx="12"/>
          </p:nvPr>
        </p:nvSpPr>
        <p:spPr/>
        <p:txBody>
          <a:bodyPr/>
          <a:lstStyle/>
          <a:p>
            <a:pPr>
              <a:defRPr/>
            </a:pPr>
            <a:fld id="{B81B4B8E-F12E-4A7D-84D6-6F39C63A5F3C}" type="slidenum">
              <a:rPr lang="fr-FR"/>
              <a:pPr>
                <a:defRPr/>
              </a:pPr>
              <a:t>27</a:t>
            </a:fld>
            <a:endParaRPr lang="fr-FR"/>
          </a:p>
        </p:txBody>
      </p:sp>
      <p:sp>
        <p:nvSpPr>
          <p:cNvPr id="29699" name="Rectangle 2"/>
          <p:cNvSpPr>
            <a:spLocks noGrp="1" noChangeArrowheads="1"/>
          </p:cNvSpPr>
          <p:nvPr>
            <p:ph type="title"/>
          </p:nvPr>
        </p:nvSpPr>
        <p:spPr>
          <a:xfrm>
            <a:off x="457200" y="274638"/>
            <a:ext cx="8229600" cy="490537"/>
          </a:xfrm>
        </p:spPr>
        <p:txBody>
          <a:bodyPr/>
          <a:lstStyle/>
          <a:p>
            <a:pPr eaLnBrk="1" hangingPunct="1"/>
            <a:r>
              <a:rPr lang="fr-FR" sz="4000" smtClean="0">
                <a:latin typeface="Comic Sans MS" pitchFamily="66" charset="0"/>
              </a:rPr>
              <a:t>Les tests des bâtis par soufflerie</a:t>
            </a:r>
          </a:p>
        </p:txBody>
      </p:sp>
      <p:pic>
        <p:nvPicPr>
          <p:cNvPr id="29700" name="Picture 7"/>
          <p:cNvPicPr>
            <a:picLocks noGrp="1" noChangeAspect="1" noChangeArrowheads="1"/>
          </p:cNvPicPr>
          <p:nvPr>
            <p:ph sz="quarter" idx="2"/>
          </p:nvPr>
        </p:nvPicPr>
        <p:blipFill>
          <a:blip r:embed="rId2"/>
          <a:srcRect/>
          <a:stretch>
            <a:fillRect/>
          </a:stretch>
        </p:blipFill>
        <p:spPr>
          <a:xfrm>
            <a:off x="5148263" y="1989138"/>
            <a:ext cx="2914650" cy="2185987"/>
          </a:xfrm>
          <a:noFill/>
        </p:spPr>
      </p:pic>
      <p:sp>
        <p:nvSpPr>
          <p:cNvPr id="29701" name="Text Box 11"/>
          <p:cNvSpPr txBox="1">
            <a:spLocks noChangeArrowheads="1"/>
          </p:cNvSpPr>
          <p:nvPr/>
        </p:nvSpPr>
        <p:spPr bwMode="auto">
          <a:xfrm>
            <a:off x="684213" y="908050"/>
            <a:ext cx="4175125" cy="2343150"/>
          </a:xfrm>
          <a:prstGeom prst="rect">
            <a:avLst/>
          </a:prstGeom>
          <a:noFill/>
          <a:ln w="9525">
            <a:noFill/>
            <a:miter lim="800000"/>
            <a:headEnd/>
            <a:tailEnd/>
          </a:ln>
        </p:spPr>
        <p:txBody>
          <a:bodyPr>
            <a:spAutoFit/>
          </a:bodyPr>
          <a:lstStyle/>
          <a:p>
            <a:pPr marL="342900" indent="-342900">
              <a:buFontTx/>
              <a:buAutoNum type="arabicPeriod"/>
            </a:pPr>
            <a:r>
              <a:rPr lang="fr-FR" altLang="zh-CN" sz="1200">
                <a:ea typeface="SimSun" pitchFamily="2" charset="-122"/>
              </a:rPr>
              <a:t>On positionne la hauteur du sèche cheveux à 20 cm du sol. </a:t>
            </a:r>
          </a:p>
          <a:p>
            <a:pPr marL="342900" indent="-342900">
              <a:buFontTx/>
              <a:buAutoNum type="arabicPeriod"/>
            </a:pPr>
            <a:r>
              <a:rPr lang="fr-FR" altLang="zh-CN" sz="1200">
                <a:ea typeface="SimSun" pitchFamily="2" charset="-122"/>
              </a:rPr>
              <a:t>On l’allume et on met la vitesse maximale.</a:t>
            </a:r>
          </a:p>
          <a:p>
            <a:pPr marL="342900" indent="-342900">
              <a:buFontTx/>
              <a:buAutoNum type="arabicPeriod"/>
            </a:pPr>
            <a:r>
              <a:rPr lang="fr-FR" altLang="zh-CN" sz="1200">
                <a:ea typeface="SimSun" pitchFamily="2" charset="-122"/>
              </a:rPr>
              <a:t>Avec l’anémomètre portatif, on mesure la vitesse du vent au maximum. Cette valeur </a:t>
            </a:r>
            <a:r>
              <a:rPr lang="fr-FR" altLang="zh-CN" sz="1400" b="1">
                <a:ea typeface="SimSun" pitchFamily="2" charset="-122"/>
              </a:rPr>
              <a:t>est de 41, 3 Km/h</a:t>
            </a:r>
          </a:p>
          <a:p>
            <a:pPr marL="342900" indent="-342900">
              <a:buFontTx/>
              <a:buAutoNum type="arabicPeriod"/>
            </a:pPr>
            <a:r>
              <a:rPr lang="fr-FR" altLang="zh-CN" sz="1200">
                <a:ea typeface="SimSun" pitchFamily="2" charset="-122"/>
              </a:rPr>
              <a:t>Puis on approche notre prototype le plus proche de la source du vent. </a:t>
            </a:r>
          </a:p>
          <a:p>
            <a:pPr marL="342900" indent="-342900">
              <a:buFontTx/>
              <a:buAutoNum type="arabicPeriod"/>
            </a:pPr>
            <a:r>
              <a:rPr lang="fr-FR" altLang="zh-CN" sz="1200">
                <a:ea typeface="SimSun" pitchFamily="2" charset="-122"/>
              </a:rPr>
              <a:t>On marque d’un trait sur la table la position du bâti.</a:t>
            </a:r>
          </a:p>
          <a:p>
            <a:pPr marL="342900" indent="-342900">
              <a:buFontTx/>
              <a:buAutoNum type="arabicPeriod"/>
            </a:pPr>
            <a:r>
              <a:rPr lang="fr-FR" altLang="zh-CN" sz="1200">
                <a:ea typeface="SimSun" pitchFamily="2" charset="-122"/>
              </a:rPr>
              <a:t>On allume le sèche cheveu à son maximum ;</a:t>
            </a:r>
          </a:p>
          <a:p>
            <a:pPr marL="342900" indent="-342900">
              <a:buFontTx/>
              <a:buAutoNum type="arabicPeriod"/>
            </a:pPr>
            <a:r>
              <a:rPr lang="fr-FR" altLang="zh-CN" sz="1200">
                <a:ea typeface="SimSun" pitchFamily="2" charset="-122"/>
              </a:rPr>
              <a:t>On regarde si notre prototype s’est déplacé sous l’effet de la force du vent. </a:t>
            </a:r>
            <a:endParaRPr lang="fr-FR" sz="1200"/>
          </a:p>
        </p:txBody>
      </p:sp>
      <p:sp>
        <p:nvSpPr>
          <p:cNvPr id="29702" name="Line 12"/>
          <p:cNvSpPr>
            <a:spLocks noChangeShapeType="1"/>
          </p:cNvSpPr>
          <p:nvPr/>
        </p:nvSpPr>
        <p:spPr bwMode="auto">
          <a:xfrm>
            <a:off x="5795963" y="1557338"/>
            <a:ext cx="144462" cy="1150937"/>
          </a:xfrm>
          <a:prstGeom prst="line">
            <a:avLst/>
          </a:prstGeom>
          <a:noFill/>
          <a:ln w="28575">
            <a:solidFill>
              <a:srgbClr val="33CCCC"/>
            </a:solidFill>
            <a:round/>
            <a:headEnd/>
            <a:tailEnd type="triangle" w="med" len="med"/>
          </a:ln>
        </p:spPr>
        <p:txBody>
          <a:bodyPr/>
          <a:lstStyle/>
          <a:p>
            <a:endParaRPr lang="fr-FR"/>
          </a:p>
        </p:txBody>
      </p:sp>
      <p:sp>
        <p:nvSpPr>
          <p:cNvPr id="29703" name="Text Box 13"/>
          <p:cNvSpPr txBox="1">
            <a:spLocks noChangeArrowheads="1"/>
          </p:cNvSpPr>
          <p:nvPr/>
        </p:nvSpPr>
        <p:spPr bwMode="auto">
          <a:xfrm>
            <a:off x="5292725" y="1125538"/>
            <a:ext cx="3187700" cy="641350"/>
          </a:xfrm>
          <a:prstGeom prst="rect">
            <a:avLst/>
          </a:prstGeom>
          <a:noFill/>
          <a:ln w="9525">
            <a:noFill/>
            <a:miter lim="800000"/>
            <a:headEnd/>
            <a:tailEnd/>
          </a:ln>
        </p:spPr>
        <p:txBody>
          <a:bodyPr>
            <a:spAutoFit/>
          </a:bodyPr>
          <a:lstStyle/>
          <a:p>
            <a:r>
              <a:rPr lang="fr-FR"/>
              <a:t>Ce prototype n’a pas tenu sous l’effet du vent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5"/>
          <p:cNvSpPr>
            <a:spLocks noGrp="1"/>
          </p:cNvSpPr>
          <p:nvPr>
            <p:ph type="sldNum" sz="quarter" idx="12"/>
          </p:nvPr>
        </p:nvSpPr>
        <p:spPr/>
        <p:txBody>
          <a:bodyPr/>
          <a:lstStyle/>
          <a:p>
            <a:pPr>
              <a:defRPr/>
            </a:pPr>
            <a:fld id="{55DED852-FF63-4248-9563-F15BB5D4D859}" type="slidenum">
              <a:rPr lang="fr-FR"/>
              <a:pPr>
                <a:defRPr/>
              </a:pPr>
              <a:t>28</a:t>
            </a:fld>
            <a:endParaRPr lang="fr-FR"/>
          </a:p>
        </p:txBody>
      </p:sp>
      <p:sp>
        <p:nvSpPr>
          <p:cNvPr id="30723" name="Rectangle 2"/>
          <p:cNvSpPr>
            <a:spLocks noGrp="1" noChangeArrowheads="1"/>
          </p:cNvSpPr>
          <p:nvPr>
            <p:ph type="title"/>
          </p:nvPr>
        </p:nvSpPr>
        <p:spPr>
          <a:xfrm>
            <a:off x="250825" y="0"/>
            <a:ext cx="8507413" cy="1143000"/>
          </a:xfrm>
        </p:spPr>
        <p:txBody>
          <a:bodyPr/>
          <a:lstStyle/>
          <a:p>
            <a:pPr eaLnBrk="1" hangingPunct="1"/>
            <a:r>
              <a:rPr lang="fr-FR" altLang="zh-CN" sz="4000" smtClean="0">
                <a:latin typeface="Comic Sans MS" pitchFamily="66" charset="0"/>
                <a:ea typeface="SimSun" pitchFamily="2" charset="-122"/>
              </a:rPr>
              <a:t>Validation des solutions</a:t>
            </a:r>
            <a:endParaRPr lang="fr-FR" altLang="zh-CN" sz="4000" smtClean="0">
              <a:ea typeface="SimSun" pitchFamily="2" charset="-122"/>
            </a:endParaRPr>
          </a:p>
        </p:txBody>
      </p:sp>
      <p:sp>
        <p:nvSpPr>
          <p:cNvPr id="30724" name="Text Box 705"/>
          <p:cNvSpPr txBox="1">
            <a:spLocks noChangeArrowheads="1"/>
          </p:cNvSpPr>
          <p:nvPr/>
        </p:nvSpPr>
        <p:spPr bwMode="auto">
          <a:xfrm>
            <a:off x="395288" y="1052513"/>
            <a:ext cx="8208962" cy="830262"/>
          </a:xfrm>
          <a:prstGeom prst="rect">
            <a:avLst/>
          </a:prstGeom>
          <a:noFill/>
          <a:ln w="9525">
            <a:noFill/>
            <a:miter lim="800000"/>
            <a:headEnd/>
            <a:tailEnd/>
          </a:ln>
        </p:spPr>
        <p:txBody>
          <a:bodyPr>
            <a:spAutoFit/>
          </a:bodyPr>
          <a:lstStyle/>
          <a:p>
            <a:r>
              <a:rPr lang="fr-FR" sz="1600"/>
              <a:t>On a récapitulé les solutions électroniques et mécaniques et dessiné notre prototype au complet. On a choisi la forme du support de mât parmi les propositions des groupes pour le concours</a:t>
            </a:r>
          </a:p>
        </p:txBody>
      </p:sp>
      <p:sp>
        <p:nvSpPr>
          <p:cNvPr id="30725" name="Text Box 710"/>
          <p:cNvSpPr txBox="1">
            <a:spLocks noChangeArrowheads="1"/>
          </p:cNvSpPr>
          <p:nvPr/>
        </p:nvSpPr>
        <p:spPr bwMode="auto">
          <a:xfrm>
            <a:off x="755650" y="6237288"/>
            <a:ext cx="5976938" cy="366712"/>
          </a:xfrm>
          <a:prstGeom prst="rect">
            <a:avLst/>
          </a:prstGeom>
          <a:noFill/>
          <a:ln w="38100">
            <a:noFill/>
            <a:miter lim="800000"/>
            <a:headEnd/>
            <a:tailEnd/>
          </a:ln>
        </p:spPr>
        <p:txBody>
          <a:bodyPr>
            <a:spAutoFit/>
          </a:bodyPr>
          <a:lstStyle/>
          <a:p>
            <a:pPr>
              <a:spcBef>
                <a:spcPct val="50000"/>
              </a:spcBef>
            </a:pPr>
            <a:endParaRPr lang="fr-F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7"/>
          <p:cNvSpPr>
            <a:spLocks noGrp="1"/>
          </p:cNvSpPr>
          <p:nvPr>
            <p:ph type="sldNum" sz="quarter" idx="12"/>
          </p:nvPr>
        </p:nvSpPr>
        <p:spPr/>
        <p:txBody>
          <a:bodyPr/>
          <a:lstStyle/>
          <a:p>
            <a:pPr>
              <a:defRPr/>
            </a:pPr>
            <a:fld id="{2E7E9CB4-C094-48B3-A111-3CD4FF124B7B}" type="slidenum">
              <a:rPr lang="fr-FR"/>
              <a:pPr>
                <a:defRPr/>
              </a:pPr>
              <a:t>29</a:t>
            </a:fld>
            <a:endParaRPr lang="fr-FR"/>
          </a:p>
        </p:txBody>
      </p:sp>
      <p:sp>
        <p:nvSpPr>
          <p:cNvPr id="7174" name="Rectangle 2"/>
          <p:cNvSpPr>
            <a:spLocks noGrp="1" noChangeArrowheads="1"/>
          </p:cNvSpPr>
          <p:nvPr>
            <p:ph type="title"/>
          </p:nvPr>
        </p:nvSpPr>
        <p:spPr/>
        <p:txBody>
          <a:bodyPr/>
          <a:lstStyle/>
          <a:p>
            <a:pPr eaLnBrk="1" hangingPunct="1"/>
            <a:r>
              <a:rPr lang="fr-FR" altLang="zh-CN" sz="4000" smtClean="0">
                <a:latin typeface="Comic Sans MS" pitchFamily="66" charset="0"/>
                <a:ea typeface="SimSun" pitchFamily="2" charset="-122"/>
              </a:rPr>
              <a:t>Organisation de la production</a:t>
            </a:r>
          </a:p>
        </p:txBody>
      </p:sp>
      <p:sp>
        <p:nvSpPr>
          <p:cNvPr id="7175" name="Rectangle 3"/>
          <p:cNvSpPr>
            <a:spLocks noGrp="1" noChangeArrowheads="1"/>
          </p:cNvSpPr>
          <p:nvPr>
            <p:ph type="body" sz="half" idx="1"/>
          </p:nvPr>
        </p:nvSpPr>
        <p:spPr>
          <a:xfrm>
            <a:off x="457200" y="1600200"/>
            <a:ext cx="7283450" cy="820738"/>
          </a:xfrm>
        </p:spPr>
        <p:txBody>
          <a:bodyPr/>
          <a:lstStyle/>
          <a:p>
            <a:pPr eaLnBrk="1" hangingPunct="1"/>
            <a:r>
              <a:rPr lang="fr-FR" sz="1800" smtClean="0">
                <a:latin typeface="Comic Sans MS" pitchFamily="66" charset="0"/>
              </a:rPr>
              <a:t>On a établi la matrice d’antériorités  et on va organiser notre fabrication (diagramme de Gantt). En cours………</a:t>
            </a:r>
          </a:p>
        </p:txBody>
      </p:sp>
      <p:graphicFrame>
        <p:nvGraphicFramePr>
          <p:cNvPr id="7170" name="Object 4227"/>
          <p:cNvGraphicFramePr>
            <a:graphicFrameLocks noChangeAspect="1"/>
          </p:cNvGraphicFramePr>
          <p:nvPr>
            <p:ph sz="quarter" idx="2"/>
          </p:nvPr>
        </p:nvGraphicFramePr>
        <p:xfrm>
          <a:off x="5508625" y="4672013"/>
          <a:ext cx="3360738" cy="2185987"/>
        </p:xfrm>
        <a:graphic>
          <a:graphicData uri="http://schemas.openxmlformats.org/presentationml/2006/ole">
            <p:oleObj spid="_x0000_s7170" name="Image bitmap" r:id="rId3" imgW="5068007" imgH="3296110" progId="PBrush">
              <p:embed/>
            </p:oleObj>
          </a:graphicData>
        </a:graphic>
      </p:graphicFrame>
      <p:graphicFrame>
        <p:nvGraphicFramePr>
          <p:cNvPr id="7171" name="Object 4229"/>
          <p:cNvGraphicFramePr>
            <a:graphicFrameLocks noChangeAspect="1"/>
          </p:cNvGraphicFramePr>
          <p:nvPr>
            <p:ph sz="quarter" idx="3"/>
          </p:nvPr>
        </p:nvGraphicFramePr>
        <p:xfrm>
          <a:off x="179388" y="4292600"/>
          <a:ext cx="3325812" cy="2187575"/>
        </p:xfrm>
        <a:graphic>
          <a:graphicData uri="http://schemas.openxmlformats.org/presentationml/2006/ole">
            <p:oleObj spid="_x0000_s7171" name="Image bitmap" r:id="rId4" imgW="5068007" imgH="3333333" progId="PBrush">
              <p:embed/>
            </p:oleObj>
          </a:graphicData>
        </a:graphic>
      </p:graphicFrame>
      <p:graphicFrame>
        <p:nvGraphicFramePr>
          <p:cNvPr id="7172" name="Object 4231"/>
          <p:cNvGraphicFramePr>
            <a:graphicFrameLocks noChangeAspect="1"/>
          </p:cNvGraphicFramePr>
          <p:nvPr/>
        </p:nvGraphicFramePr>
        <p:xfrm>
          <a:off x="3419475" y="2205038"/>
          <a:ext cx="2943225" cy="2820987"/>
        </p:xfrm>
        <a:graphic>
          <a:graphicData uri="http://schemas.openxmlformats.org/presentationml/2006/ole">
            <p:oleObj spid="_x0000_s7172" name="Image bitmap" r:id="rId5" imgW="3448531" imgH="3304762" progId="PBrush">
              <p:embed/>
            </p:oleObj>
          </a:graphicData>
        </a:graphic>
      </p:graphicFrame>
      <p:sp>
        <p:nvSpPr>
          <p:cNvPr id="7176" name="Text Box 4232"/>
          <p:cNvSpPr txBox="1">
            <a:spLocks noChangeArrowheads="1"/>
          </p:cNvSpPr>
          <p:nvPr/>
        </p:nvSpPr>
        <p:spPr bwMode="auto">
          <a:xfrm>
            <a:off x="827088" y="3284538"/>
            <a:ext cx="1584325" cy="641350"/>
          </a:xfrm>
          <a:prstGeom prst="rect">
            <a:avLst/>
          </a:prstGeom>
          <a:noFill/>
          <a:ln w="38100">
            <a:noFill/>
            <a:miter lim="800000"/>
            <a:headEnd/>
            <a:tailEnd/>
          </a:ln>
        </p:spPr>
        <p:txBody>
          <a:bodyPr>
            <a:spAutoFit/>
          </a:bodyPr>
          <a:lstStyle/>
          <a:p>
            <a:pPr>
              <a:spcBef>
                <a:spcPct val="50000"/>
              </a:spcBef>
            </a:pPr>
            <a:r>
              <a:rPr lang="fr-FR"/>
              <a:t>Exemples du Ventiomètre</a:t>
            </a:r>
          </a:p>
        </p:txBody>
      </p:sp>
      <p:sp>
        <p:nvSpPr>
          <p:cNvPr id="7177" name="Line 4233"/>
          <p:cNvSpPr>
            <a:spLocks noChangeShapeType="1"/>
          </p:cNvSpPr>
          <p:nvPr/>
        </p:nvSpPr>
        <p:spPr bwMode="auto">
          <a:xfrm>
            <a:off x="1476375" y="3789363"/>
            <a:ext cx="215900" cy="431800"/>
          </a:xfrm>
          <a:prstGeom prst="line">
            <a:avLst/>
          </a:prstGeom>
          <a:noFill/>
          <a:ln w="38100">
            <a:solidFill>
              <a:srgbClr val="33CCCC"/>
            </a:solidFill>
            <a:round/>
            <a:headEnd/>
            <a:tailEnd type="triangle" w="med" len="med"/>
          </a:ln>
        </p:spPr>
        <p:txBody>
          <a:bodyPr/>
          <a:lstStyle/>
          <a:p>
            <a:endParaRPr lang="fr-FR"/>
          </a:p>
        </p:txBody>
      </p:sp>
      <p:sp>
        <p:nvSpPr>
          <p:cNvPr id="7178" name="Line 4234"/>
          <p:cNvSpPr>
            <a:spLocks noChangeShapeType="1"/>
          </p:cNvSpPr>
          <p:nvPr/>
        </p:nvSpPr>
        <p:spPr bwMode="auto">
          <a:xfrm>
            <a:off x="2195513" y="3860800"/>
            <a:ext cx="3384550" cy="2089150"/>
          </a:xfrm>
          <a:prstGeom prst="line">
            <a:avLst/>
          </a:prstGeom>
          <a:noFill/>
          <a:ln w="38100">
            <a:solidFill>
              <a:srgbClr val="33CCCC"/>
            </a:solidFill>
            <a:round/>
            <a:headEnd/>
            <a:tailEnd type="triangle" w="med" len="med"/>
          </a:ln>
        </p:spPr>
        <p:txBody>
          <a:bodyPr/>
          <a:lstStyle/>
          <a:p>
            <a:endParaRPr lang="fr-F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numéro de diapositive 7"/>
          <p:cNvSpPr>
            <a:spLocks noGrp="1"/>
          </p:cNvSpPr>
          <p:nvPr>
            <p:ph type="sldNum" sz="quarter" idx="12"/>
          </p:nvPr>
        </p:nvSpPr>
        <p:spPr/>
        <p:txBody>
          <a:bodyPr/>
          <a:lstStyle/>
          <a:p>
            <a:pPr>
              <a:defRPr/>
            </a:pPr>
            <a:fld id="{39276010-F62A-48DE-BEC7-391569416E67}" type="slidenum">
              <a:rPr lang="fr-FR"/>
              <a:pPr>
                <a:defRPr/>
              </a:pPr>
              <a:t>30</a:t>
            </a:fld>
            <a:endParaRPr lang="fr-FR"/>
          </a:p>
        </p:txBody>
      </p:sp>
      <p:sp>
        <p:nvSpPr>
          <p:cNvPr id="8197" name="Rectangle 5"/>
          <p:cNvSpPr>
            <a:spLocks noGrp="1" noChangeArrowheads="1"/>
          </p:cNvSpPr>
          <p:nvPr>
            <p:ph type="title"/>
          </p:nvPr>
        </p:nvSpPr>
        <p:spPr/>
        <p:txBody>
          <a:bodyPr/>
          <a:lstStyle/>
          <a:p>
            <a:pPr eaLnBrk="1" hangingPunct="1"/>
            <a:r>
              <a:rPr lang="fr-FR" sz="4000" smtClean="0">
                <a:latin typeface="Comic Sans MS" pitchFamily="66" charset="0"/>
              </a:rPr>
              <a:t>Notre anémomètre en cours de fabrication</a:t>
            </a:r>
            <a:r>
              <a:rPr lang="fr-FR" sz="4000" smtClean="0"/>
              <a:t> </a:t>
            </a:r>
          </a:p>
        </p:txBody>
      </p:sp>
      <p:graphicFrame>
        <p:nvGraphicFramePr>
          <p:cNvPr id="8194" name="Object 4"/>
          <p:cNvGraphicFramePr>
            <a:graphicFrameLocks noChangeAspect="1"/>
          </p:cNvGraphicFramePr>
          <p:nvPr>
            <p:ph sz="half" idx="1"/>
          </p:nvPr>
        </p:nvGraphicFramePr>
        <p:xfrm>
          <a:off x="5724525" y="1989138"/>
          <a:ext cx="2555875" cy="3074987"/>
        </p:xfrm>
        <a:graphic>
          <a:graphicData uri="http://schemas.openxmlformats.org/presentationml/2006/ole">
            <p:oleObj spid="_x0000_s8194" name="Photo Editor Photo" r:id="rId3" imgW="3753374" imgH="4514286" progId="">
              <p:embed/>
            </p:oleObj>
          </a:graphicData>
        </a:graphic>
      </p:graphicFrame>
      <p:graphicFrame>
        <p:nvGraphicFramePr>
          <p:cNvPr id="8195" name="Object 11"/>
          <p:cNvGraphicFramePr>
            <a:graphicFrameLocks noChangeAspect="1"/>
          </p:cNvGraphicFramePr>
          <p:nvPr>
            <p:ph sz="quarter" idx="2"/>
          </p:nvPr>
        </p:nvGraphicFramePr>
        <p:xfrm>
          <a:off x="5580063" y="4724400"/>
          <a:ext cx="1843087" cy="1528763"/>
        </p:xfrm>
        <a:graphic>
          <a:graphicData uri="http://schemas.openxmlformats.org/presentationml/2006/ole">
            <p:oleObj spid="_x0000_s8195" name="Photo Editor Photo" r:id="rId4" imgW="7095238" imgH="5885714" progId="">
              <p:embed/>
            </p:oleObj>
          </a:graphicData>
        </a:graphic>
      </p:graphicFrame>
      <p:sp>
        <p:nvSpPr>
          <p:cNvPr id="8198" name="Text Box 7"/>
          <p:cNvSpPr txBox="1">
            <a:spLocks noChangeArrowheads="1"/>
          </p:cNvSpPr>
          <p:nvPr/>
        </p:nvSpPr>
        <p:spPr bwMode="auto">
          <a:xfrm>
            <a:off x="0" y="1341438"/>
            <a:ext cx="8243888" cy="641350"/>
          </a:xfrm>
          <a:prstGeom prst="rect">
            <a:avLst/>
          </a:prstGeom>
          <a:noFill/>
          <a:ln w="9525">
            <a:noFill/>
            <a:miter lim="800000"/>
            <a:headEnd/>
            <a:tailEnd/>
          </a:ln>
        </p:spPr>
        <p:txBody>
          <a:bodyPr>
            <a:spAutoFit/>
          </a:bodyPr>
          <a:lstStyle/>
          <a:p>
            <a:r>
              <a:rPr lang="fr-FR"/>
              <a:t>Voici notre anémomètre. Puis des affiches et diaporamas en présentation. Nous voulons tout intégrer dans notre socle.</a:t>
            </a:r>
          </a:p>
        </p:txBody>
      </p:sp>
      <p:sp>
        <p:nvSpPr>
          <p:cNvPr id="8199" name="Rectangle 10"/>
          <p:cNvSpPr>
            <a:spLocks noChangeArrowheads="1"/>
          </p:cNvSpPr>
          <p:nvPr/>
        </p:nvSpPr>
        <p:spPr bwMode="auto">
          <a:xfrm>
            <a:off x="7885113" y="2060575"/>
            <a:ext cx="287337" cy="287338"/>
          </a:xfrm>
          <a:prstGeom prst="rect">
            <a:avLst/>
          </a:prstGeom>
          <a:solidFill>
            <a:schemeClr val="accent1"/>
          </a:solidFill>
          <a:ln w="9525">
            <a:noFill/>
            <a:miter lim="800000"/>
            <a:headEnd/>
            <a:tailEnd/>
          </a:ln>
        </p:spPr>
        <p:txBody>
          <a:bodyPr wrap="none" anchor="ctr"/>
          <a:lstStyle/>
          <a:p>
            <a:pPr algn="ctr"/>
            <a:r>
              <a:rPr lang="fr-FR" sz="1600" b="1"/>
              <a:t>.</a:t>
            </a:r>
            <a:r>
              <a:rPr lang="fr-FR" sz="1200" b="1">
                <a:solidFill>
                  <a:srgbClr val="FF3300"/>
                </a:solidFill>
              </a:rPr>
              <a:t>ORG</a:t>
            </a:r>
          </a:p>
        </p:txBody>
      </p:sp>
      <p:pic>
        <p:nvPicPr>
          <p:cNvPr id="8200" name="Picture 23"/>
          <p:cNvPicPr>
            <a:picLocks noGrp="1" noChangeAspect="1" noChangeArrowheads="1"/>
          </p:cNvPicPr>
          <p:nvPr>
            <p:ph sz="quarter" idx="3"/>
          </p:nvPr>
        </p:nvPicPr>
        <p:blipFill>
          <a:blip r:embed="rId5"/>
          <a:srcRect/>
          <a:stretch>
            <a:fillRect/>
          </a:stretch>
        </p:blipFill>
        <p:spPr>
          <a:xfrm>
            <a:off x="250825" y="2924175"/>
            <a:ext cx="2516188" cy="2663825"/>
          </a:xfrm>
          <a:noFill/>
        </p:spPr>
      </p:pic>
      <p:sp>
        <p:nvSpPr>
          <p:cNvPr id="8201" name="Line 26"/>
          <p:cNvSpPr>
            <a:spLocks noChangeShapeType="1"/>
          </p:cNvSpPr>
          <p:nvPr/>
        </p:nvSpPr>
        <p:spPr bwMode="auto">
          <a:xfrm flipV="1">
            <a:off x="1692275" y="5084763"/>
            <a:ext cx="287338" cy="1368425"/>
          </a:xfrm>
          <a:prstGeom prst="line">
            <a:avLst/>
          </a:prstGeom>
          <a:noFill/>
          <a:ln w="38100">
            <a:solidFill>
              <a:srgbClr val="33CCCC"/>
            </a:solidFill>
            <a:round/>
            <a:headEnd/>
            <a:tailEnd type="triangle" w="med" len="med"/>
          </a:ln>
        </p:spPr>
        <p:txBody>
          <a:bodyPr/>
          <a:lstStyle/>
          <a:p>
            <a:endParaRPr lang="fr-FR"/>
          </a:p>
        </p:txBody>
      </p:sp>
      <p:sp>
        <p:nvSpPr>
          <p:cNvPr id="8202" name="Text Box 27"/>
          <p:cNvSpPr txBox="1">
            <a:spLocks noChangeArrowheads="1"/>
          </p:cNvSpPr>
          <p:nvPr/>
        </p:nvSpPr>
        <p:spPr bwMode="auto">
          <a:xfrm>
            <a:off x="250825" y="6491288"/>
            <a:ext cx="4025900" cy="366712"/>
          </a:xfrm>
          <a:prstGeom prst="rect">
            <a:avLst/>
          </a:prstGeom>
          <a:noFill/>
          <a:ln w="9525">
            <a:noFill/>
            <a:miter lim="800000"/>
            <a:headEnd/>
            <a:tailEnd/>
          </a:ln>
        </p:spPr>
        <p:txBody>
          <a:bodyPr wrap="none">
            <a:spAutoFit/>
          </a:bodyPr>
          <a:lstStyle/>
          <a:p>
            <a:r>
              <a:rPr lang="fr-FR"/>
              <a:t>Douilles pour brancher le voltmètre </a:t>
            </a:r>
          </a:p>
        </p:txBody>
      </p:sp>
      <p:sp>
        <p:nvSpPr>
          <p:cNvPr id="8203" name="Line 28"/>
          <p:cNvSpPr>
            <a:spLocks noChangeShapeType="1"/>
          </p:cNvSpPr>
          <p:nvPr/>
        </p:nvSpPr>
        <p:spPr bwMode="auto">
          <a:xfrm flipH="1">
            <a:off x="1835150" y="3141663"/>
            <a:ext cx="1008063" cy="1295400"/>
          </a:xfrm>
          <a:prstGeom prst="line">
            <a:avLst/>
          </a:prstGeom>
          <a:noFill/>
          <a:ln w="38100">
            <a:solidFill>
              <a:srgbClr val="33CCCC"/>
            </a:solidFill>
            <a:round/>
            <a:headEnd/>
            <a:tailEnd type="triangle" w="med" len="med"/>
          </a:ln>
        </p:spPr>
        <p:txBody>
          <a:bodyPr/>
          <a:lstStyle/>
          <a:p>
            <a:endParaRPr lang="fr-FR"/>
          </a:p>
        </p:txBody>
      </p:sp>
      <p:sp>
        <p:nvSpPr>
          <p:cNvPr id="8204" name="Text Box 29"/>
          <p:cNvSpPr txBox="1">
            <a:spLocks noChangeArrowheads="1"/>
          </p:cNvSpPr>
          <p:nvPr/>
        </p:nvSpPr>
        <p:spPr bwMode="auto">
          <a:xfrm>
            <a:off x="1476375" y="2852738"/>
            <a:ext cx="3849688" cy="366712"/>
          </a:xfrm>
          <a:prstGeom prst="rect">
            <a:avLst/>
          </a:prstGeom>
          <a:noFill/>
          <a:ln w="38100">
            <a:noFill/>
            <a:miter lim="800000"/>
            <a:headEnd/>
            <a:tailEnd/>
          </a:ln>
        </p:spPr>
        <p:txBody>
          <a:bodyPr wrap="none">
            <a:spAutoFit/>
          </a:bodyPr>
          <a:lstStyle/>
          <a:p>
            <a:r>
              <a:rPr lang="fr-FR"/>
              <a:t>Résistance variable pour étalonner</a:t>
            </a:r>
          </a:p>
        </p:txBody>
      </p:sp>
      <p:pic>
        <p:nvPicPr>
          <p:cNvPr id="8205" name="Picture 30" descr="Anémomètre élève 2013"/>
          <p:cNvPicPr>
            <a:picLocks noChangeAspect="1" noChangeArrowheads="1"/>
          </p:cNvPicPr>
          <p:nvPr/>
        </p:nvPicPr>
        <p:blipFill>
          <a:blip r:embed="rId6"/>
          <a:srcRect/>
          <a:stretch>
            <a:fillRect/>
          </a:stretch>
        </p:blipFill>
        <p:spPr bwMode="auto">
          <a:xfrm>
            <a:off x="3203575" y="3213100"/>
            <a:ext cx="2338388" cy="2262188"/>
          </a:xfrm>
          <a:prstGeom prst="rect">
            <a:avLst/>
          </a:prstGeom>
          <a:noFill/>
          <a:ln w="9525">
            <a:noFill/>
            <a:miter lim="800000"/>
            <a:headEnd/>
            <a:tailEnd/>
          </a:ln>
        </p:spPr>
      </p:pic>
      <p:sp>
        <p:nvSpPr>
          <p:cNvPr id="8206" name="Line 32"/>
          <p:cNvSpPr>
            <a:spLocks noChangeShapeType="1"/>
          </p:cNvSpPr>
          <p:nvPr/>
        </p:nvSpPr>
        <p:spPr bwMode="auto">
          <a:xfrm flipV="1">
            <a:off x="2411413" y="4868863"/>
            <a:ext cx="2016125" cy="1655762"/>
          </a:xfrm>
          <a:prstGeom prst="line">
            <a:avLst/>
          </a:prstGeom>
          <a:noFill/>
          <a:ln w="38100">
            <a:solidFill>
              <a:srgbClr val="33CCCC"/>
            </a:solidFill>
            <a:round/>
            <a:headEnd/>
            <a:tailEnd type="triangle" w="med" len="med"/>
          </a:ln>
        </p:spPr>
        <p:txBody>
          <a:bodyPr/>
          <a:lstStyle/>
          <a:p>
            <a:endParaRPr lang="fr-FR"/>
          </a:p>
        </p:txBody>
      </p:sp>
      <p:sp>
        <p:nvSpPr>
          <p:cNvPr id="8207" name="Line 33"/>
          <p:cNvSpPr>
            <a:spLocks noChangeShapeType="1"/>
          </p:cNvSpPr>
          <p:nvPr/>
        </p:nvSpPr>
        <p:spPr bwMode="auto">
          <a:xfrm>
            <a:off x="2987675" y="3213100"/>
            <a:ext cx="1079500" cy="1295400"/>
          </a:xfrm>
          <a:prstGeom prst="line">
            <a:avLst/>
          </a:prstGeom>
          <a:noFill/>
          <a:ln w="38100">
            <a:solidFill>
              <a:srgbClr val="33CCCC"/>
            </a:solidFill>
            <a:round/>
            <a:headEnd/>
            <a:tailEnd type="triangle" w="med" len="med"/>
          </a:ln>
        </p:spPr>
        <p:txBody>
          <a:bodyPr/>
          <a:lstStyle/>
          <a:p>
            <a:endParaRPr lang="fr-FR"/>
          </a:p>
        </p:txBody>
      </p:sp>
      <p:sp>
        <p:nvSpPr>
          <p:cNvPr id="8208" name="Line 34"/>
          <p:cNvSpPr>
            <a:spLocks noChangeShapeType="1"/>
          </p:cNvSpPr>
          <p:nvPr/>
        </p:nvSpPr>
        <p:spPr bwMode="auto">
          <a:xfrm>
            <a:off x="2627313" y="1557338"/>
            <a:ext cx="792162" cy="1439862"/>
          </a:xfrm>
          <a:prstGeom prst="line">
            <a:avLst/>
          </a:prstGeom>
          <a:noFill/>
          <a:ln w="38100">
            <a:solidFill>
              <a:srgbClr val="33CCCC"/>
            </a:solidFill>
            <a:round/>
            <a:headEnd/>
            <a:tailEnd type="triangle" w="med" len="med"/>
          </a:ln>
        </p:spPr>
        <p:txBody>
          <a:bodyPr/>
          <a:lstStyle/>
          <a:p>
            <a:endParaRPr lang="fr-FR"/>
          </a:p>
        </p:txBody>
      </p:sp>
      <p:sp>
        <p:nvSpPr>
          <p:cNvPr id="8209" name="Text Box 35"/>
          <p:cNvSpPr txBox="1">
            <a:spLocks noChangeArrowheads="1"/>
          </p:cNvSpPr>
          <p:nvPr/>
        </p:nvSpPr>
        <p:spPr bwMode="auto">
          <a:xfrm>
            <a:off x="323850" y="2060575"/>
            <a:ext cx="4608513" cy="641350"/>
          </a:xfrm>
          <a:prstGeom prst="rect">
            <a:avLst/>
          </a:prstGeom>
          <a:noFill/>
          <a:ln w="38100">
            <a:noFill/>
            <a:miter lim="800000"/>
            <a:headEnd/>
            <a:tailEnd/>
          </a:ln>
        </p:spPr>
        <p:txBody>
          <a:bodyPr>
            <a:spAutoFit/>
          </a:bodyPr>
          <a:lstStyle/>
          <a:p>
            <a:pPr>
              <a:spcBef>
                <a:spcPct val="50000"/>
              </a:spcBef>
            </a:pPr>
            <a:r>
              <a:rPr lang="fr-FR"/>
              <a:t>Le bâti a été réalisé par le groupe 2 et le mât a été imaginé par le groupe 5.</a:t>
            </a:r>
          </a:p>
        </p:txBody>
      </p:sp>
      <p:sp>
        <p:nvSpPr>
          <p:cNvPr id="8210" name="Text Box 36"/>
          <p:cNvSpPr txBox="1">
            <a:spLocks noChangeArrowheads="1"/>
          </p:cNvSpPr>
          <p:nvPr/>
        </p:nvSpPr>
        <p:spPr bwMode="auto">
          <a:xfrm>
            <a:off x="3203575" y="5516563"/>
            <a:ext cx="1944688" cy="366712"/>
          </a:xfrm>
          <a:prstGeom prst="rect">
            <a:avLst/>
          </a:prstGeom>
          <a:noFill/>
          <a:ln w="38100">
            <a:noFill/>
            <a:miter lim="800000"/>
            <a:headEnd/>
            <a:tailEnd/>
          </a:ln>
        </p:spPr>
        <p:txBody>
          <a:bodyPr>
            <a:spAutoFit/>
          </a:bodyPr>
          <a:lstStyle/>
          <a:p>
            <a:pPr>
              <a:spcBef>
                <a:spcPct val="50000"/>
              </a:spcBef>
            </a:pPr>
            <a:endParaRPr lang="fr-FR"/>
          </a:p>
        </p:txBody>
      </p:sp>
      <p:sp>
        <p:nvSpPr>
          <p:cNvPr id="19" name="Rectangle à coins arrondis 18"/>
          <p:cNvSpPr/>
          <p:nvPr/>
        </p:nvSpPr>
        <p:spPr bwMode="auto">
          <a:xfrm>
            <a:off x="6072198" y="2786058"/>
            <a:ext cx="1714512" cy="285752"/>
          </a:xfrm>
          <a:prstGeom prst="roundRect">
            <a:avLst/>
          </a:prstGeom>
          <a:solidFill>
            <a:schemeClr val="accent1"/>
          </a:solidFill>
          <a:ln w="38100" cap="flat" cmpd="sng" algn="ctr">
            <a:solidFill>
              <a:srgbClr val="33CCCC"/>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omic Sans MS" pitchFamily="66" charset="0"/>
            </a:endParaRPr>
          </a:p>
        </p:txBody>
      </p:sp>
      <p:sp>
        <p:nvSpPr>
          <p:cNvPr id="21" name="Rectangle à coins arrondis 20"/>
          <p:cNvSpPr/>
          <p:nvPr/>
        </p:nvSpPr>
        <p:spPr bwMode="auto">
          <a:xfrm>
            <a:off x="5857884" y="2071678"/>
            <a:ext cx="2357454" cy="285752"/>
          </a:xfrm>
          <a:prstGeom prst="roundRect">
            <a:avLst/>
          </a:prstGeom>
          <a:solidFill>
            <a:schemeClr val="accent1"/>
          </a:solidFill>
          <a:ln w="38100" cap="flat" cmpd="sng" algn="ctr">
            <a:solidFill>
              <a:srgbClr val="33CCCC"/>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omic Sans MS" pitchFamily="66"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6"/>
          <p:cNvSpPr>
            <a:spLocks noGrp="1"/>
          </p:cNvSpPr>
          <p:nvPr>
            <p:ph type="sldNum" sz="quarter" idx="12"/>
          </p:nvPr>
        </p:nvSpPr>
        <p:spPr/>
        <p:txBody>
          <a:bodyPr/>
          <a:lstStyle/>
          <a:p>
            <a:pPr>
              <a:defRPr/>
            </a:pPr>
            <a:fld id="{F1DFDFEB-AEEC-48C8-9CE2-04818BD7976D}" type="slidenum">
              <a:rPr lang="fr-FR"/>
              <a:pPr>
                <a:defRPr/>
              </a:pPr>
              <a:t>31</a:t>
            </a:fld>
            <a:endParaRPr lang="fr-FR"/>
          </a:p>
        </p:txBody>
      </p:sp>
      <p:sp>
        <p:nvSpPr>
          <p:cNvPr id="31747" name="Rectangle 8"/>
          <p:cNvSpPr>
            <a:spLocks noGrp="1" noChangeArrowheads="1"/>
          </p:cNvSpPr>
          <p:nvPr>
            <p:ph type="title"/>
          </p:nvPr>
        </p:nvSpPr>
        <p:spPr/>
        <p:txBody>
          <a:bodyPr/>
          <a:lstStyle/>
          <a:p>
            <a:pPr eaLnBrk="1" hangingPunct="1"/>
            <a:r>
              <a:rPr lang="fr-FR" sz="4000" smtClean="0"/>
              <a:t>L’évolution grâce à notre savoir, savoir faire,et savoir être au cours de cette année</a:t>
            </a:r>
          </a:p>
        </p:txBody>
      </p:sp>
      <p:pic>
        <p:nvPicPr>
          <p:cNvPr id="31748" name="Picture 7" descr="Anémomètre élève 2013"/>
          <p:cNvPicPr>
            <a:picLocks noGrp="1" noChangeAspect="1" noChangeArrowheads="1"/>
          </p:cNvPicPr>
          <p:nvPr>
            <p:ph sz="half" idx="2"/>
          </p:nvPr>
        </p:nvPicPr>
        <p:blipFill>
          <a:blip r:embed="rId2"/>
          <a:srcRect/>
          <a:stretch>
            <a:fillRect/>
          </a:stretch>
        </p:blipFill>
        <p:spPr>
          <a:xfrm>
            <a:off x="5148263" y="3068638"/>
            <a:ext cx="3240087" cy="3338512"/>
          </a:xfrm>
          <a:noFill/>
        </p:spPr>
      </p:pic>
      <p:sp>
        <p:nvSpPr>
          <p:cNvPr id="31749" name="Text Box 10"/>
          <p:cNvSpPr txBox="1">
            <a:spLocks noChangeArrowheads="1"/>
          </p:cNvSpPr>
          <p:nvPr/>
        </p:nvSpPr>
        <p:spPr bwMode="auto">
          <a:xfrm>
            <a:off x="468313" y="1628775"/>
            <a:ext cx="8675687" cy="779463"/>
          </a:xfrm>
          <a:prstGeom prst="rect">
            <a:avLst/>
          </a:prstGeom>
          <a:noFill/>
          <a:ln w="38100">
            <a:noFill/>
            <a:miter lim="800000"/>
            <a:headEnd/>
            <a:tailEnd/>
          </a:ln>
        </p:spPr>
        <p:txBody>
          <a:bodyPr>
            <a:spAutoFit/>
          </a:bodyPr>
          <a:lstStyle/>
          <a:p>
            <a:pPr>
              <a:spcBef>
                <a:spcPct val="50000"/>
              </a:spcBef>
            </a:pPr>
            <a:r>
              <a:rPr lang="fr-FR"/>
              <a:t>Avant notre anémomètre c’était ça, mais ça c’était avant. Maintenant c’est ça.</a:t>
            </a:r>
          </a:p>
          <a:p>
            <a:pPr>
              <a:spcBef>
                <a:spcPct val="50000"/>
              </a:spcBef>
            </a:pPr>
            <a:r>
              <a:rPr lang="fr-FR"/>
              <a:t>On a appris à travailler ensemble en groupe. </a:t>
            </a:r>
          </a:p>
        </p:txBody>
      </p:sp>
      <p:sp>
        <p:nvSpPr>
          <p:cNvPr id="31750" name="Line 11"/>
          <p:cNvSpPr>
            <a:spLocks noChangeShapeType="1"/>
          </p:cNvSpPr>
          <p:nvPr/>
        </p:nvSpPr>
        <p:spPr bwMode="auto">
          <a:xfrm flipH="1">
            <a:off x="1835150" y="1989138"/>
            <a:ext cx="2232025" cy="2663825"/>
          </a:xfrm>
          <a:prstGeom prst="line">
            <a:avLst/>
          </a:prstGeom>
          <a:noFill/>
          <a:ln w="38100">
            <a:solidFill>
              <a:srgbClr val="33CCCC"/>
            </a:solidFill>
            <a:round/>
            <a:headEnd/>
            <a:tailEnd type="triangle" w="med" len="med"/>
          </a:ln>
        </p:spPr>
        <p:txBody>
          <a:bodyPr/>
          <a:lstStyle/>
          <a:p>
            <a:endParaRPr lang="fr-FR"/>
          </a:p>
        </p:txBody>
      </p:sp>
      <p:sp>
        <p:nvSpPr>
          <p:cNvPr id="31751" name="Line 12"/>
          <p:cNvSpPr>
            <a:spLocks noChangeShapeType="1"/>
          </p:cNvSpPr>
          <p:nvPr/>
        </p:nvSpPr>
        <p:spPr bwMode="auto">
          <a:xfrm flipH="1">
            <a:off x="7164388" y="1916113"/>
            <a:ext cx="71437" cy="1225550"/>
          </a:xfrm>
          <a:prstGeom prst="line">
            <a:avLst/>
          </a:prstGeom>
          <a:noFill/>
          <a:ln w="38100">
            <a:solidFill>
              <a:srgbClr val="33CCCC"/>
            </a:solidFill>
            <a:round/>
            <a:headEnd/>
            <a:tailEnd type="triangle" w="med" len="med"/>
          </a:ln>
        </p:spPr>
        <p:txBody>
          <a:bodyPr/>
          <a:lstStyle/>
          <a:p>
            <a:endParaRPr lang="fr-F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7"/>
          <p:cNvSpPr>
            <a:spLocks noGrp="1"/>
          </p:cNvSpPr>
          <p:nvPr>
            <p:ph type="sldNum" sz="quarter" idx="12"/>
          </p:nvPr>
        </p:nvSpPr>
        <p:spPr/>
        <p:txBody>
          <a:bodyPr/>
          <a:lstStyle/>
          <a:p>
            <a:pPr>
              <a:defRPr/>
            </a:pPr>
            <a:fld id="{728A478D-AF0D-4CB1-B9BA-00703D23846E}" type="slidenum">
              <a:rPr lang="fr-FR"/>
              <a:pPr>
                <a:defRPr/>
              </a:pPr>
              <a:t>32</a:t>
            </a:fld>
            <a:endParaRPr lang="fr-FR"/>
          </a:p>
        </p:txBody>
      </p:sp>
      <p:sp>
        <p:nvSpPr>
          <p:cNvPr id="32771" name="Titre 7"/>
          <p:cNvSpPr>
            <a:spLocks noGrp="1"/>
          </p:cNvSpPr>
          <p:nvPr>
            <p:ph type="title"/>
          </p:nvPr>
        </p:nvSpPr>
        <p:spPr>
          <a:xfrm>
            <a:off x="357158" y="0"/>
            <a:ext cx="8229600" cy="1143000"/>
          </a:xfrm>
        </p:spPr>
        <p:txBody>
          <a:bodyPr/>
          <a:lstStyle/>
          <a:p>
            <a:pPr eaLnBrk="1" hangingPunct="1"/>
            <a:r>
              <a:rPr lang="fr-FR" dirty="0" smtClean="0"/>
              <a:t>Fabrication de notre serre</a:t>
            </a:r>
          </a:p>
        </p:txBody>
      </p:sp>
      <p:sp>
        <p:nvSpPr>
          <p:cNvPr id="32772" name="Espace réservé du texte 8"/>
          <p:cNvSpPr>
            <a:spLocks noGrp="1"/>
          </p:cNvSpPr>
          <p:nvPr>
            <p:ph type="body" sz="half" idx="1"/>
          </p:nvPr>
        </p:nvSpPr>
        <p:spPr>
          <a:xfrm>
            <a:off x="500034" y="857232"/>
            <a:ext cx="7429552" cy="3071834"/>
          </a:xfrm>
        </p:spPr>
        <p:txBody>
          <a:bodyPr/>
          <a:lstStyle/>
          <a:p>
            <a:pPr eaLnBrk="1" hangingPunct="1"/>
            <a:r>
              <a:rPr lang="fr-FR" sz="1600" dirty="0" smtClean="0"/>
              <a:t>On a donc en main un capteur de la vitesse du vent. Maintenant nous allons nous intéresser à la fabrication de notre serre. Nous avons reçu les instructions sur les mesures de notre professeur de SVT en concertation avec leurs élèves. A savoir que la longueur soit égale à 250 mm et la largeur à 150 mm. Nous avons donc conçu la maquette en 3D. Mais il fallait définir les mesures du toit. Nous avions donc un problème mathématique à résoudre. Le professeur de technologie nous a conçu les attaches. Nous avons ouvert le fichier assemblage de la serre et nous avons constaté trois problèmes. </a:t>
            </a:r>
          </a:p>
          <a:p>
            <a:pPr eaLnBrk="1" hangingPunct="1"/>
            <a:r>
              <a:rPr lang="fr-FR" sz="1600" dirty="0" smtClean="0"/>
              <a:t>Pb 1 : Les longueurs des poutres aux dessus sont trop courtes.</a:t>
            </a:r>
          </a:p>
          <a:p>
            <a:pPr eaLnBrk="1" hangingPunct="1"/>
            <a:r>
              <a:rPr lang="fr-FR" sz="1600" dirty="0" smtClean="0"/>
              <a:t>Pb 2 : Idem vois images.</a:t>
            </a:r>
          </a:p>
          <a:p>
            <a:pPr eaLnBrk="1" hangingPunct="1"/>
            <a:r>
              <a:rPr lang="fr-FR" sz="1600" dirty="0" smtClean="0"/>
              <a:t>Pb 3 : On ne connait pas la longueur des poutres obliques (arbalétriers). ? </a:t>
            </a:r>
          </a:p>
          <a:p>
            <a:pPr eaLnBrk="1" hangingPunct="1"/>
            <a:endParaRPr lang="fr-FR" sz="1600" dirty="0" smtClean="0"/>
          </a:p>
        </p:txBody>
      </p:sp>
      <p:pic>
        <p:nvPicPr>
          <p:cNvPr id="32775" name="Picture 7"/>
          <p:cNvPicPr>
            <a:picLocks noChangeAspect="1" noChangeArrowheads="1"/>
          </p:cNvPicPr>
          <p:nvPr/>
        </p:nvPicPr>
        <p:blipFill>
          <a:blip r:embed="rId2"/>
          <a:srcRect/>
          <a:stretch>
            <a:fillRect/>
          </a:stretch>
        </p:blipFill>
        <p:spPr bwMode="auto">
          <a:xfrm>
            <a:off x="1643042" y="4143380"/>
            <a:ext cx="4481504" cy="2518036"/>
          </a:xfrm>
          <a:prstGeom prst="rect">
            <a:avLst/>
          </a:prstGeom>
          <a:noFill/>
          <a:ln w="38100" cap="flat" cmpd="sng">
            <a:noFill/>
            <a:prstDash val="solid"/>
            <a:miter lim="800000"/>
            <a:headEnd type="none" w="med" len="med"/>
            <a:tailEnd type="none" w="med" len="med"/>
          </a:ln>
          <a:effectLst/>
        </p:spPr>
      </p:pic>
      <p:sp>
        <p:nvSpPr>
          <p:cNvPr id="8" name="ZoneTexte 7"/>
          <p:cNvSpPr txBox="1"/>
          <p:nvPr/>
        </p:nvSpPr>
        <p:spPr>
          <a:xfrm>
            <a:off x="4643438" y="4572008"/>
            <a:ext cx="785818" cy="369332"/>
          </a:xfrm>
          <a:prstGeom prst="rect">
            <a:avLst/>
          </a:prstGeom>
          <a:noFill/>
        </p:spPr>
        <p:txBody>
          <a:bodyPr wrap="square" rtlCol="0">
            <a:spAutoFit/>
          </a:bodyPr>
          <a:lstStyle/>
          <a:p>
            <a:r>
              <a:rPr lang="fr-FR" dirty="0" smtClean="0">
                <a:solidFill>
                  <a:srgbClr val="FF0000"/>
                </a:solidFill>
              </a:rPr>
              <a:t>Pb 1</a:t>
            </a:r>
            <a:endParaRPr lang="fr-FR" dirty="0">
              <a:solidFill>
                <a:srgbClr val="FF0000"/>
              </a:solidFill>
            </a:endParaRPr>
          </a:p>
        </p:txBody>
      </p:sp>
      <p:cxnSp>
        <p:nvCxnSpPr>
          <p:cNvPr id="10" name="Connecteur droit avec flèche 9"/>
          <p:cNvCxnSpPr/>
          <p:nvPr/>
        </p:nvCxnSpPr>
        <p:spPr bwMode="auto">
          <a:xfrm>
            <a:off x="4857752" y="5000636"/>
            <a:ext cx="428628" cy="357190"/>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
        <p:nvSpPr>
          <p:cNvPr id="12" name="ZoneTexte 11"/>
          <p:cNvSpPr txBox="1"/>
          <p:nvPr/>
        </p:nvSpPr>
        <p:spPr>
          <a:xfrm>
            <a:off x="1643042" y="4572008"/>
            <a:ext cx="785818" cy="369332"/>
          </a:xfrm>
          <a:prstGeom prst="rect">
            <a:avLst/>
          </a:prstGeom>
          <a:noFill/>
        </p:spPr>
        <p:txBody>
          <a:bodyPr wrap="square" rtlCol="0">
            <a:spAutoFit/>
          </a:bodyPr>
          <a:lstStyle/>
          <a:p>
            <a:r>
              <a:rPr lang="fr-FR" dirty="0" smtClean="0">
                <a:solidFill>
                  <a:srgbClr val="FF0000"/>
                </a:solidFill>
              </a:rPr>
              <a:t>Pb 2</a:t>
            </a:r>
            <a:endParaRPr lang="fr-FR" dirty="0">
              <a:solidFill>
                <a:srgbClr val="FF0000"/>
              </a:solidFill>
            </a:endParaRPr>
          </a:p>
        </p:txBody>
      </p:sp>
      <p:cxnSp>
        <p:nvCxnSpPr>
          <p:cNvPr id="13" name="Connecteur droit avec flèche 12"/>
          <p:cNvCxnSpPr/>
          <p:nvPr/>
        </p:nvCxnSpPr>
        <p:spPr bwMode="auto">
          <a:xfrm flipV="1">
            <a:off x="1785918" y="5143512"/>
            <a:ext cx="428628" cy="71438"/>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
        <p:nvSpPr>
          <p:cNvPr id="14" name="ZoneTexte 13"/>
          <p:cNvSpPr txBox="1"/>
          <p:nvPr/>
        </p:nvSpPr>
        <p:spPr>
          <a:xfrm rot="13628779" flipV="1">
            <a:off x="2932502" y="5611041"/>
            <a:ext cx="870572" cy="369332"/>
          </a:xfrm>
          <a:prstGeom prst="rect">
            <a:avLst/>
          </a:prstGeom>
          <a:noFill/>
        </p:spPr>
        <p:txBody>
          <a:bodyPr wrap="square" rtlCol="0">
            <a:spAutoFit/>
          </a:bodyPr>
          <a:lstStyle/>
          <a:p>
            <a:r>
              <a:rPr lang="fr-FR" dirty="0" smtClean="0">
                <a:solidFill>
                  <a:srgbClr val="FF0000"/>
                </a:solidFill>
              </a:rPr>
              <a:t>Pb 3</a:t>
            </a:r>
            <a:endParaRPr lang="fr-FR" dirty="0">
              <a:solidFill>
                <a:srgbClr val="FF0000"/>
              </a:solidFill>
            </a:endParaRPr>
          </a:p>
        </p:txBody>
      </p:sp>
      <p:cxnSp>
        <p:nvCxnSpPr>
          <p:cNvPr id="15" name="Connecteur droit avec flèche 14"/>
          <p:cNvCxnSpPr/>
          <p:nvPr/>
        </p:nvCxnSpPr>
        <p:spPr bwMode="auto">
          <a:xfrm flipV="1">
            <a:off x="3571868" y="5572140"/>
            <a:ext cx="428628" cy="71438"/>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sp>
        <p:nvSpPr>
          <p:cNvPr id="16" name="ZoneTexte 15"/>
          <p:cNvSpPr txBox="1"/>
          <p:nvPr/>
        </p:nvSpPr>
        <p:spPr>
          <a:xfrm rot="2913020">
            <a:off x="3325169" y="5607150"/>
            <a:ext cx="1428760" cy="369332"/>
          </a:xfrm>
          <a:prstGeom prst="rect">
            <a:avLst/>
          </a:prstGeom>
          <a:noFill/>
        </p:spPr>
        <p:txBody>
          <a:bodyPr wrap="square" rtlCol="0">
            <a:spAutoFit/>
          </a:bodyPr>
          <a:lstStyle/>
          <a:p>
            <a:r>
              <a:rPr lang="fr-FR" dirty="0" smtClean="0">
                <a:solidFill>
                  <a:srgbClr val="FF0000"/>
                </a:solidFill>
              </a:rPr>
              <a:t>Longueur?</a:t>
            </a:r>
            <a:endParaRPr lang="fr-FR" dirty="0">
              <a:solidFill>
                <a:srgbClr val="FF0000"/>
              </a:solidFill>
            </a:endParaRPr>
          </a:p>
        </p:txBody>
      </p:sp>
      <p:sp>
        <p:nvSpPr>
          <p:cNvPr id="17" name="Double flèche verticale 16"/>
          <p:cNvSpPr/>
          <p:nvPr/>
        </p:nvSpPr>
        <p:spPr bwMode="auto">
          <a:xfrm rot="19348603">
            <a:off x="4121646" y="5149102"/>
            <a:ext cx="428628" cy="889700"/>
          </a:xfrm>
          <a:prstGeom prst="upDownArrow">
            <a:avLst/>
          </a:prstGeom>
          <a:solidFill>
            <a:schemeClr val="accent1"/>
          </a:solidFill>
          <a:ln w="38100" cap="flat" cmpd="sng" algn="ctr">
            <a:solidFill>
              <a:srgbClr val="33CCCC"/>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Comic Sans MS" pitchFamily="66" charset="0"/>
            </a:endParaRPr>
          </a:p>
        </p:txBody>
      </p:sp>
      <p:cxnSp>
        <p:nvCxnSpPr>
          <p:cNvPr id="23" name="Connecteur droit avec flèche 22"/>
          <p:cNvCxnSpPr/>
          <p:nvPr/>
        </p:nvCxnSpPr>
        <p:spPr bwMode="auto">
          <a:xfrm rot="16200000" flipH="1">
            <a:off x="4179091" y="4179099"/>
            <a:ext cx="1928826" cy="42862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5" name="Connecteur en angle 24"/>
          <p:cNvCxnSpPr/>
          <p:nvPr/>
        </p:nvCxnSpPr>
        <p:spPr bwMode="auto">
          <a:xfrm>
            <a:off x="857224" y="3571876"/>
            <a:ext cx="1643074" cy="1571636"/>
          </a:xfrm>
          <a:prstGeom prst="bentConnector3">
            <a:avLst>
              <a:gd name="adj1" fmla="val -33893"/>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Connecteur en angle 27"/>
          <p:cNvCxnSpPr/>
          <p:nvPr/>
        </p:nvCxnSpPr>
        <p:spPr bwMode="auto">
          <a:xfrm rot="10800000" flipV="1">
            <a:off x="4643438" y="4000504"/>
            <a:ext cx="2286016" cy="1500198"/>
          </a:xfrm>
          <a:prstGeom prst="bentConnector3">
            <a:avLst>
              <a:gd name="adj1" fmla="val 448"/>
            </a:avLst>
          </a:prstGeom>
          <a:ln>
            <a:headEnd type="none" w="med" len="med"/>
            <a:tailEnd type="arrow"/>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t>Résolution de problème de mathématiques et de technologie</a:t>
            </a:r>
            <a:endParaRPr lang="fr-FR" sz="2800" dirty="0"/>
          </a:p>
        </p:txBody>
      </p:sp>
      <p:sp>
        <p:nvSpPr>
          <p:cNvPr id="3" name="Espace réservé du texte 2"/>
          <p:cNvSpPr>
            <a:spLocks noGrp="1"/>
          </p:cNvSpPr>
          <p:nvPr>
            <p:ph type="body" sz="half" idx="1"/>
          </p:nvPr>
        </p:nvSpPr>
        <p:spPr>
          <a:xfrm>
            <a:off x="285720" y="1285860"/>
            <a:ext cx="4038600" cy="1185858"/>
          </a:xfrm>
        </p:spPr>
        <p:txBody>
          <a:bodyPr/>
          <a:lstStyle/>
          <a:p>
            <a:r>
              <a:rPr lang="fr-FR" sz="1600" dirty="0" smtClean="0"/>
              <a:t>Les deux premiers problèmes ont été résolues avec le logiciel </a:t>
            </a:r>
            <a:r>
              <a:rPr lang="fr-FR" sz="1600" dirty="0" err="1" smtClean="0"/>
              <a:t>Solidworks</a:t>
            </a:r>
            <a:r>
              <a:rPr lang="fr-FR" sz="1600" dirty="0" smtClean="0"/>
              <a:t> en prenant les mesures. Il faut rajouter 12 mm aux 150mm soit 162 mm pour les deux entraits et les deux poutres.</a:t>
            </a:r>
            <a:endParaRPr lang="fr-FR" sz="1600" dirty="0"/>
          </a:p>
        </p:txBody>
      </p:sp>
      <p:sp>
        <p:nvSpPr>
          <p:cNvPr id="4" name="Espace réservé du contenu 3"/>
          <p:cNvSpPr>
            <a:spLocks noGrp="1"/>
          </p:cNvSpPr>
          <p:nvPr>
            <p:ph sz="quarter" idx="2"/>
          </p:nvPr>
        </p:nvSpPr>
        <p:spPr>
          <a:xfrm>
            <a:off x="4648200" y="1600200"/>
            <a:ext cx="4038600" cy="1900238"/>
          </a:xfrm>
        </p:spPr>
        <p:txBody>
          <a:bodyPr/>
          <a:lstStyle/>
          <a:p>
            <a:r>
              <a:rPr lang="fr-FR" sz="1600" dirty="0" smtClean="0"/>
              <a:t>Pour les arbalétriers, nous avons un triangle rectangle isocèle. </a:t>
            </a:r>
          </a:p>
          <a:p>
            <a:r>
              <a:rPr lang="fr-FR" sz="1600" dirty="0" smtClean="0"/>
              <a:t>On a appris en mathématiques à résoudre une équation à une inconnue et appliquer le théorème de Pythagore. </a:t>
            </a:r>
            <a:endParaRPr lang="fr-FR" sz="1600" dirty="0"/>
          </a:p>
        </p:txBody>
      </p:sp>
      <p:sp>
        <p:nvSpPr>
          <p:cNvPr id="6" name="Espace réservé du numéro de diapositive 5"/>
          <p:cNvSpPr>
            <a:spLocks noGrp="1"/>
          </p:cNvSpPr>
          <p:nvPr>
            <p:ph type="sldNum" sz="quarter" idx="12"/>
          </p:nvPr>
        </p:nvSpPr>
        <p:spPr/>
        <p:txBody>
          <a:bodyPr/>
          <a:lstStyle/>
          <a:p>
            <a:pPr>
              <a:defRPr/>
            </a:pPr>
            <a:fld id="{95BE704D-1635-43CB-9E80-BDBA9A72B76F}" type="slidenum">
              <a:rPr lang="fr-FR" smtClean="0"/>
              <a:pPr>
                <a:defRPr/>
              </a:pPr>
              <a:t>33</a:t>
            </a:fld>
            <a:endParaRPr lang="fr-FR"/>
          </a:p>
        </p:txBody>
      </p:sp>
      <p:pic>
        <p:nvPicPr>
          <p:cNvPr id="52226" name="Picture 2"/>
          <p:cNvPicPr>
            <a:picLocks noChangeAspect="1" noChangeArrowheads="1"/>
          </p:cNvPicPr>
          <p:nvPr/>
        </p:nvPicPr>
        <p:blipFill>
          <a:blip r:embed="rId2"/>
          <a:srcRect/>
          <a:stretch>
            <a:fillRect/>
          </a:stretch>
        </p:blipFill>
        <p:spPr bwMode="auto">
          <a:xfrm>
            <a:off x="428596" y="2714620"/>
            <a:ext cx="2457450" cy="2209800"/>
          </a:xfrm>
          <a:prstGeom prst="rect">
            <a:avLst/>
          </a:prstGeom>
          <a:noFill/>
          <a:ln w="38100" cap="flat" cmpd="sng">
            <a:noFill/>
            <a:prstDash val="solid"/>
            <a:miter lim="800000"/>
            <a:headEnd type="none" w="med" len="med"/>
            <a:tailEnd type="none" w="med" len="med"/>
          </a:ln>
          <a:effectLst/>
        </p:spPr>
      </p:pic>
      <p:pic>
        <p:nvPicPr>
          <p:cNvPr id="52227" name="Picture 3"/>
          <p:cNvPicPr>
            <a:picLocks noChangeAspect="1" noChangeArrowheads="1"/>
          </p:cNvPicPr>
          <p:nvPr/>
        </p:nvPicPr>
        <p:blipFill>
          <a:blip r:embed="rId3"/>
          <a:srcRect/>
          <a:stretch>
            <a:fillRect/>
          </a:stretch>
        </p:blipFill>
        <p:spPr bwMode="auto">
          <a:xfrm>
            <a:off x="6286512" y="3429000"/>
            <a:ext cx="2143140" cy="1457163"/>
          </a:xfrm>
          <a:prstGeom prst="rect">
            <a:avLst/>
          </a:prstGeom>
          <a:noFill/>
          <a:ln w="38100" cap="flat" cmpd="sng">
            <a:noFill/>
            <a:prstDash val="solid"/>
            <a:miter lim="800000"/>
            <a:headEnd type="none" w="med" len="med"/>
            <a:tailEnd type="none" w="med" len="med"/>
          </a:ln>
          <a:effectLst/>
        </p:spPr>
      </p:pic>
      <p:sp>
        <p:nvSpPr>
          <p:cNvPr id="9" name="ZoneTexte 8"/>
          <p:cNvSpPr txBox="1"/>
          <p:nvPr/>
        </p:nvSpPr>
        <p:spPr>
          <a:xfrm>
            <a:off x="7072330" y="3429000"/>
            <a:ext cx="352982" cy="369332"/>
          </a:xfrm>
          <a:prstGeom prst="rect">
            <a:avLst/>
          </a:prstGeom>
          <a:noFill/>
        </p:spPr>
        <p:txBody>
          <a:bodyPr wrap="none" rtlCol="0">
            <a:spAutoFit/>
          </a:bodyPr>
          <a:lstStyle/>
          <a:p>
            <a:r>
              <a:rPr lang="fr-FR" dirty="0" smtClean="0"/>
              <a:t>A</a:t>
            </a:r>
            <a:endParaRPr lang="fr-FR" dirty="0"/>
          </a:p>
        </p:txBody>
      </p:sp>
      <p:sp>
        <p:nvSpPr>
          <p:cNvPr id="10" name="ZoneTexte 9"/>
          <p:cNvSpPr txBox="1"/>
          <p:nvPr/>
        </p:nvSpPr>
        <p:spPr>
          <a:xfrm>
            <a:off x="7572396" y="4214818"/>
            <a:ext cx="330540" cy="369332"/>
          </a:xfrm>
          <a:prstGeom prst="rect">
            <a:avLst/>
          </a:prstGeom>
          <a:noFill/>
        </p:spPr>
        <p:txBody>
          <a:bodyPr wrap="none" rtlCol="0">
            <a:spAutoFit/>
          </a:bodyPr>
          <a:lstStyle/>
          <a:p>
            <a:r>
              <a:rPr lang="fr-FR" dirty="0" smtClean="0"/>
              <a:t>B</a:t>
            </a:r>
            <a:endParaRPr lang="fr-FR" dirty="0"/>
          </a:p>
        </p:txBody>
      </p:sp>
      <p:sp>
        <p:nvSpPr>
          <p:cNvPr id="11" name="ZoneTexte 10"/>
          <p:cNvSpPr txBox="1"/>
          <p:nvPr/>
        </p:nvSpPr>
        <p:spPr>
          <a:xfrm>
            <a:off x="6429388" y="4214818"/>
            <a:ext cx="324128" cy="369332"/>
          </a:xfrm>
          <a:prstGeom prst="rect">
            <a:avLst/>
          </a:prstGeom>
          <a:noFill/>
        </p:spPr>
        <p:txBody>
          <a:bodyPr wrap="none" rtlCol="0">
            <a:spAutoFit/>
          </a:bodyPr>
          <a:lstStyle/>
          <a:p>
            <a:r>
              <a:rPr lang="fr-FR" dirty="0" smtClean="0"/>
              <a:t>C</a:t>
            </a:r>
            <a:endParaRPr lang="fr-FR" dirty="0"/>
          </a:p>
        </p:txBody>
      </p:sp>
      <p:sp>
        <p:nvSpPr>
          <p:cNvPr id="12" name="ZoneTexte 11"/>
          <p:cNvSpPr txBox="1"/>
          <p:nvPr/>
        </p:nvSpPr>
        <p:spPr>
          <a:xfrm>
            <a:off x="285721" y="5143512"/>
            <a:ext cx="8429684" cy="1477328"/>
          </a:xfrm>
          <a:prstGeom prst="rect">
            <a:avLst/>
          </a:prstGeom>
          <a:noFill/>
        </p:spPr>
        <p:txBody>
          <a:bodyPr wrap="square" rtlCol="0">
            <a:spAutoFit/>
          </a:bodyPr>
          <a:lstStyle/>
          <a:p>
            <a:r>
              <a:rPr lang="fr-FR" dirty="0" smtClean="0"/>
              <a:t>D’après le théorème de Pythagore dans le triangle ABC rectangle  en Aon a X²+X² = (162)² Soit 2X²= 26244 soit X²= 13122 d’où X= 114,5 mm soit à peu près 11,5 cm. </a:t>
            </a:r>
          </a:p>
          <a:p>
            <a:r>
              <a:rPr lang="fr-FR" dirty="0" smtClean="0"/>
              <a:t>La longueur des 2 arbalétriers mesurent 11,5 cm. </a:t>
            </a:r>
          </a:p>
          <a:p>
            <a:r>
              <a:rPr lang="fr-FR" dirty="0" smtClean="0"/>
              <a:t>Nous avons vérifié avec </a:t>
            </a:r>
            <a:r>
              <a:rPr lang="fr-FR" dirty="0" err="1" smtClean="0"/>
              <a:t>SolidWorks</a:t>
            </a:r>
            <a:r>
              <a:rPr lang="fr-FR" dirty="0" smtClean="0"/>
              <a:t> (Prototypage rapide).</a:t>
            </a:r>
            <a:endParaRPr lang="fr-F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329510" cy="796908"/>
          </a:xfrm>
        </p:spPr>
        <p:txBody>
          <a:bodyPr/>
          <a:lstStyle/>
          <a:p>
            <a:r>
              <a:rPr lang="fr-FR" sz="3600" dirty="0" smtClean="0"/>
              <a:t>Chaîne fonctionnelle</a:t>
            </a:r>
            <a:endParaRPr lang="fr-FR" sz="3600" dirty="0"/>
          </a:p>
        </p:txBody>
      </p:sp>
      <p:sp>
        <p:nvSpPr>
          <p:cNvPr id="6" name="Espace réservé du numéro de diapositive 5"/>
          <p:cNvSpPr>
            <a:spLocks noGrp="1"/>
          </p:cNvSpPr>
          <p:nvPr>
            <p:ph type="sldNum" sz="quarter" idx="12"/>
          </p:nvPr>
        </p:nvSpPr>
        <p:spPr/>
        <p:txBody>
          <a:bodyPr/>
          <a:lstStyle/>
          <a:p>
            <a:pPr>
              <a:defRPr/>
            </a:pPr>
            <a:fld id="{95BE704D-1635-43CB-9E80-BDBA9A72B76F}" type="slidenum">
              <a:rPr lang="fr-FR" smtClean="0"/>
              <a:pPr>
                <a:defRPr/>
              </a:pPr>
              <a:t>34</a:t>
            </a:fld>
            <a:endParaRPr lang="fr-FR"/>
          </a:p>
        </p:txBody>
      </p:sp>
      <p:pic>
        <p:nvPicPr>
          <p:cNvPr id="48130" name="Picture 2"/>
          <p:cNvPicPr>
            <a:picLocks noChangeAspect="1" noChangeArrowheads="1"/>
          </p:cNvPicPr>
          <p:nvPr/>
        </p:nvPicPr>
        <p:blipFill>
          <a:blip r:embed="rId2"/>
          <a:srcRect/>
          <a:stretch>
            <a:fillRect/>
          </a:stretch>
        </p:blipFill>
        <p:spPr bwMode="auto">
          <a:xfrm>
            <a:off x="6720411" y="714356"/>
            <a:ext cx="2423589" cy="1730330"/>
          </a:xfrm>
          <a:prstGeom prst="rect">
            <a:avLst/>
          </a:prstGeom>
          <a:noFill/>
          <a:ln w="9525">
            <a:noFill/>
            <a:miter lim="800000"/>
            <a:headEnd/>
            <a:tailEnd/>
          </a:ln>
          <a:effectLst/>
        </p:spPr>
      </p:pic>
      <p:sp>
        <p:nvSpPr>
          <p:cNvPr id="48160" name="Rectangle 3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pSp>
        <p:nvGrpSpPr>
          <p:cNvPr id="48131" name="Group 3"/>
          <p:cNvGrpSpPr>
            <a:grpSpLocks noChangeAspect="1"/>
          </p:cNvGrpSpPr>
          <p:nvPr/>
        </p:nvGrpSpPr>
        <p:grpSpPr bwMode="auto">
          <a:xfrm>
            <a:off x="500034" y="1500174"/>
            <a:ext cx="7071903" cy="3429000"/>
            <a:chOff x="1455" y="3166"/>
            <a:chExt cx="8100" cy="3927"/>
          </a:xfrm>
        </p:grpSpPr>
        <p:sp>
          <p:nvSpPr>
            <p:cNvPr id="48159" name="AutoShape 31"/>
            <p:cNvSpPr>
              <a:spLocks noChangeAspect="1" noChangeArrowheads="1" noTextEdit="1"/>
            </p:cNvSpPr>
            <p:nvPr/>
          </p:nvSpPr>
          <p:spPr bwMode="auto">
            <a:xfrm>
              <a:off x="1455" y="3166"/>
              <a:ext cx="8100" cy="3927"/>
            </a:xfrm>
            <a:prstGeom prst="rect">
              <a:avLst/>
            </a:prstGeom>
            <a:noFill/>
          </p:spPr>
          <p:txBody>
            <a:bodyPr vert="horz" wrap="square" lIns="91440" tIns="45720" rIns="91440" bIns="45720" numCol="1" anchor="t" anchorCtr="0" compatLnSpc="1">
              <a:prstTxWarp prst="textNoShape">
                <a:avLst/>
              </a:prstTxWarp>
            </a:bodyPr>
            <a:lstStyle/>
            <a:p>
              <a:r>
                <a:rPr lang="fr-FR" dirty="0" smtClean="0"/>
                <a:t>Vent </a:t>
              </a:r>
            </a:p>
            <a:p>
              <a:r>
                <a:rPr lang="fr-FR" dirty="0" smtClean="0"/>
                <a:t>Energie </a:t>
              </a:r>
            </a:p>
            <a:p>
              <a:r>
                <a:rPr lang="fr-FR" dirty="0" smtClean="0"/>
                <a:t>éolienne</a:t>
              </a:r>
              <a:endParaRPr lang="fr-FR" dirty="0"/>
            </a:p>
          </p:txBody>
        </p:sp>
        <p:sp>
          <p:nvSpPr>
            <p:cNvPr id="48158" name="AutoShape 30"/>
            <p:cNvSpPr>
              <a:spLocks noChangeArrowheads="1"/>
            </p:cNvSpPr>
            <p:nvPr/>
          </p:nvSpPr>
          <p:spPr bwMode="auto">
            <a:xfrm>
              <a:off x="2617" y="3297"/>
              <a:ext cx="5105" cy="150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dirty="0"/>
            </a:p>
          </p:txBody>
        </p:sp>
        <p:sp>
          <p:nvSpPr>
            <p:cNvPr id="48157" name="Text Box 29"/>
            <p:cNvSpPr txBox="1">
              <a:spLocks noChangeArrowheads="1"/>
            </p:cNvSpPr>
            <p:nvPr/>
          </p:nvSpPr>
          <p:spPr bwMode="auto">
            <a:xfrm>
              <a:off x="2748" y="3559"/>
              <a:ext cx="1178" cy="39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Acquérir</a:t>
              </a:r>
              <a:endParaRPr kumimoji="0" lang="fr-FR" sz="1800" b="0" i="0" u="none" strike="noStrike" cap="none" normalizeH="0" baseline="0" smtClean="0">
                <a:ln>
                  <a:noFill/>
                </a:ln>
                <a:solidFill>
                  <a:schemeClr val="tx1"/>
                </a:solidFill>
                <a:effectLst/>
                <a:latin typeface="Arial" pitchFamily="34" charset="0"/>
              </a:endParaRPr>
            </a:p>
          </p:txBody>
        </p:sp>
        <p:sp>
          <p:nvSpPr>
            <p:cNvPr id="48156" name="Rectangle 28"/>
            <p:cNvSpPr>
              <a:spLocks noChangeArrowheads="1"/>
            </p:cNvSpPr>
            <p:nvPr/>
          </p:nvSpPr>
          <p:spPr bwMode="auto">
            <a:xfrm>
              <a:off x="4319" y="3559"/>
              <a:ext cx="1309" cy="39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Traiter</a:t>
              </a:r>
              <a:endParaRPr kumimoji="0" lang="fr-FR" sz="1800" b="0" i="0" u="none" strike="noStrike" cap="none" normalizeH="0" baseline="0" smtClean="0">
                <a:ln>
                  <a:noFill/>
                </a:ln>
                <a:solidFill>
                  <a:schemeClr val="tx1"/>
                </a:solidFill>
                <a:effectLst/>
                <a:latin typeface="Arial" pitchFamily="34" charset="0"/>
              </a:endParaRPr>
            </a:p>
          </p:txBody>
        </p:sp>
        <p:sp>
          <p:nvSpPr>
            <p:cNvPr id="48155" name="Text Box 27"/>
            <p:cNvSpPr txBox="1">
              <a:spLocks noChangeArrowheads="1"/>
            </p:cNvSpPr>
            <p:nvPr/>
          </p:nvSpPr>
          <p:spPr bwMode="auto">
            <a:xfrm>
              <a:off x="6151" y="3428"/>
              <a:ext cx="1309" cy="72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tx1"/>
                  </a:solidFill>
                  <a:effectLst/>
                  <a:latin typeface="Arial" pitchFamily="34" charset="0"/>
                  <a:ea typeface="Times New Roman" pitchFamily="18" charset="0"/>
                </a:rPr>
                <a:t>Communiquer ou transmettre</a:t>
              </a:r>
              <a:endParaRPr kumimoji="0" lang="fr-FR" sz="1800" b="0" i="0" u="none" strike="noStrike" cap="none" normalizeH="0" baseline="0" dirty="0" smtClean="0">
                <a:ln>
                  <a:noFill/>
                </a:ln>
                <a:solidFill>
                  <a:schemeClr val="tx1"/>
                </a:solidFill>
                <a:effectLst/>
                <a:latin typeface="Arial" pitchFamily="34" charset="0"/>
              </a:endParaRPr>
            </a:p>
          </p:txBody>
        </p:sp>
        <p:sp>
          <p:nvSpPr>
            <p:cNvPr id="48154" name="AutoShape 26"/>
            <p:cNvSpPr>
              <a:spLocks noChangeArrowheads="1"/>
            </p:cNvSpPr>
            <p:nvPr/>
          </p:nvSpPr>
          <p:spPr bwMode="auto">
            <a:xfrm>
              <a:off x="1864" y="5261"/>
              <a:ext cx="5858" cy="1571"/>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8153" name="AutoShape 25"/>
            <p:cNvSpPr>
              <a:spLocks noChangeShapeType="1"/>
            </p:cNvSpPr>
            <p:nvPr/>
          </p:nvSpPr>
          <p:spPr bwMode="auto">
            <a:xfrm flipH="1">
              <a:off x="5039" y="4017"/>
              <a:ext cx="2683" cy="1244"/>
            </a:xfrm>
            <a:prstGeom prst="bentConnector4">
              <a:avLst>
                <a:gd name="adj1" fmla="val -9759"/>
                <a:gd name="adj2" fmla="val 78903"/>
              </a:avLst>
            </a:prstGeom>
            <a:noFill/>
            <a:ln w="9525">
              <a:solidFill>
                <a:srgbClr val="000000"/>
              </a:solidFill>
              <a:miter lim="800000"/>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48152" name="Text Box 24"/>
            <p:cNvSpPr txBox="1">
              <a:spLocks noChangeArrowheads="1"/>
            </p:cNvSpPr>
            <p:nvPr/>
          </p:nvSpPr>
          <p:spPr bwMode="auto">
            <a:xfrm>
              <a:off x="2486" y="5522"/>
              <a:ext cx="1047" cy="52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Alimenter</a:t>
              </a:r>
              <a:endParaRPr kumimoji="0" lang="fr-FR" sz="1800" b="0" i="0" u="none" strike="noStrike" cap="none" normalizeH="0" baseline="0" smtClean="0">
                <a:ln>
                  <a:noFill/>
                </a:ln>
                <a:solidFill>
                  <a:schemeClr val="tx1"/>
                </a:solidFill>
                <a:effectLst/>
                <a:latin typeface="Arial" pitchFamily="34" charset="0"/>
              </a:endParaRPr>
            </a:p>
          </p:txBody>
        </p:sp>
        <p:sp>
          <p:nvSpPr>
            <p:cNvPr id="48151" name="Text Box 23"/>
            <p:cNvSpPr txBox="1">
              <a:spLocks noChangeArrowheads="1"/>
            </p:cNvSpPr>
            <p:nvPr/>
          </p:nvSpPr>
          <p:spPr bwMode="auto">
            <a:xfrm>
              <a:off x="3664" y="5522"/>
              <a:ext cx="1047" cy="52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Distribuer</a:t>
              </a:r>
              <a:endParaRPr kumimoji="0" lang="fr-FR" sz="1800" b="0" i="0" u="none" strike="noStrike" cap="none" normalizeH="0" baseline="0" smtClean="0">
                <a:ln>
                  <a:noFill/>
                </a:ln>
                <a:solidFill>
                  <a:schemeClr val="tx1"/>
                </a:solidFill>
                <a:effectLst/>
                <a:latin typeface="Arial" pitchFamily="34" charset="0"/>
              </a:endParaRPr>
            </a:p>
          </p:txBody>
        </p:sp>
        <p:sp>
          <p:nvSpPr>
            <p:cNvPr id="48150" name="Text Box 22"/>
            <p:cNvSpPr txBox="1">
              <a:spLocks noChangeArrowheads="1"/>
            </p:cNvSpPr>
            <p:nvPr/>
          </p:nvSpPr>
          <p:spPr bwMode="auto">
            <a:xfrm>
              <a:off x="4973" y="5522"/>
              <a:ext cx="916" cy="52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Convertir</a:t>
              </a:r>
              <a:endParaRPr kumimoji="0" lang="fr-FR" sz="1800" b="0" i="0" u="none" strike="noStrike" cap="none" normalizeH="0" baseline="0" smtClean="0">
                <a:ln>
                  <a:noFill/>
                </a:ln>
                <a:solidFill>
                  <a:schemeClr val="tx1"/>
                </a:solidFill>
                <a:effectLst/>
                <a:latin typeface="Arial" pitchFamily="34" charset="0"/>
              </a:endParaRPr>
            </a:p>
          </p:txBody>
        </p:sp>
        <p:sp>
          <p:nvSpPr>
            <p:cNvPr id="48149" name="Text Box 21"/>
            <p:cNvSpPr txBox="1">
              <a:spLocks noChangeArrowheads="1"/>
            </p:cNvSpPr>
            <p:nvPr/>
          </p:nvSpPr>
          <p:spPr bwMode="auto">
            <a:xfrm>
              <a:off x="6282" y="5522"/>
              <a:ext cx="1178" cy="52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Transmettre</a:t>
              </a:r>
              <a:endParaRPr kumimoji="0" lang="fr-FR" sz="1800" b="0" i="0" u="none" strike="noStrike" cap="none" normalizeH="0" baseline="0" smtClean="0">
                <a:ln>
                  <a:noFill/>
                </a:ln>
                <a:solidFill>
                  <a:schemeClr val="tx1"/>
                </a:solidFill>
                <a:effectLst/>
                <a:latin typeface="Arial" pitchFamily="34" charset="0"/>
              </a:endParaRPr>
            </a:p>
          </p:txBody>
        </p:sp>
        <p:sp>
          <p:nvSpPr>
            <p:cNvPr id="48148" name="AutoShape 20"/>
            <p:cNvSpPr>
              <a:spLocks noChangeShapeType="1"/>
            </p:cNvSpPr>
            <p:nvPr/>
          </p:nvSpPr>
          <p:spPr bwMode="auto">
            <a:xfrm rot="16200000" flipH="1" flipV="1">
              <a:off x="4482" y="4966"/>
              <a:ext cx="261" cy="852"/>
            </a:xfrm>
            <a:prstGeom prst="bentConnector3">
              <a:avLst>
                <a:gd name="adj1" fmla="val -100278"/>
              </a:avLst>
            </a:prstGeom>
            <a:noFill/>
            <a:ln w="9525">
              <a:solidFill>
                <a:srgbClr val="000000"/>
              </a:solidFill>
              <a:miter lim="800000"/>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48147" name="Line 19"/>
            <p:cNvSpPr>
              <a:spLocks noChangeShapeType="1"/>
            </p:cNvSpPr>
            <p:nvPr/>
          </p:nvSpPr>
          <p:spPr bwMode="auto">
            <a:xfrm>
              <a:off x="3533" y="5784"/>
              <a:ext cx="131"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48146" name="Line 18"/>
            <p:cNvSpPr>
              <a:spLocks noChangeShapeType="1"/>
            </p:cNvSpPr>
            <p:nvPr/>
          </p:nvSpPr>
          <p:spPr bwMode="auto">
            <a:xfrm>
              <a:off x="4711" y="5784"/>
              <a:ext cx="262"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48145" name="Line 17"/>
            <p:cNvSpPr>
              <a:spLocks noChangeShapeType="1"/>
            </p:cNvSpPr>
            <p:nvPr/>
          </p:nvSpPr>
          <p:spPr bwMode="auto">
            <a:xfrm>
              <a:off x="5889" y="5784"/>
              <a:ext cx="393"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48144" name="Line 16"/>
            <p:cNvSpPr>
              <a:spLocks noChangeShapeType="1"/>
            </p:cNvSpPr>
            <p:nvPr/>
          </p:nvSpPr>
          <p:spPr bwMode="auto">
            <a:xfrm>
              <a:off x="7460" y="5784"/>
              <a:ext cx="786"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48143" name="Line 15"/>
            <p:cNvSpPr>
              <a:spLocks noChangeShapeType="1"/>
            </p:cNvSpPr>
            <p:nvPr/>
          </p:nvSpPr>
          <p:spPr bwMode="auto">
            <a:xfrm>
              <a:off x="1962" y="5784"/>
              <a:ext cx="524"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48142" name="Line 14"/>
            <p:cNvSpPr>
              <a:spLocks noChangeShapeType="1"/>
            </p:cNvSpPr>
            <p:nvPr/>
          </p:nvSpPr>
          <p:spPr bwMode="auto">
            <a:xfrm>
              <a:off x="1962" y="3690"/>
              <a:ext cx="654"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48141" name="Line 13"/>
            <p:cNvSpPr>
              <a:spLocks noChangeShapeType="1"/>
            </p:cNvSpPr>
            <p:nvPr/>
          </p:nvSpPr>
          <p:spPr bwMode="auto">
            <a:xfrm>
              <a:off x="1962" y="4082"/>
              <a:ext cx="654"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48140" name="Text Box 12"/>
            <p:cNvSpPr txBox="1">
              <a:spLocks noChangeArrowheads="1"/>
            </p:cNvSpPr>
            <p:nvPr/>
          </p:nvSpPr>
          <p:spPr bwMode="auto">
            <a:xfrm>
              <a:off x="8165" y="4475"/>
              <a:ext cx="785" cy="39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chemeClr val="tx1"/>
                  </a:solidFill>
                  <a:effectLst/>
                  <a:latin typeface="Arial" pitchFamily="34" charset="0"/>
                  <a:ea typeface="Times New Roman" pitchFamily="18" charset="0"/>
                </a:rPr>
                <a:t>Ordres</a:t>
              </a:r>
              <a:endParaRPr kumimoji="0" lang="fr-FR" sz="1800" b="0" i="0" u="none" strike="noStrike" cap="none" normalizeH="0" baseline="0" dirty="0" smtClean="0">
                <a:ln>
                  <a:noFill/>
                </a:ln>
                <a:solidFill>
                  <a:schemeClr val="tx1"/>
                </a:solidFill>
                <a:effectLst/>
                <a:latin typeface="Arial" pitchFamily="34" charset="0"/>
              </a:endParaRPr>
            </a:p>
          </p:txBody>
        </p:sp>
        <p:sp>
          <p:nvSpPr>
            <p:cNvPr id="48139" name="Line 11"/>
            <p:cNvSpPr>
              <a:spLocks noChangeShapeType="1"/>
            </p:cNvSpPr>
            <p:nvPr/>
          </p:nvSpPr>
          <p:spPr bwMode="auto">
            <a:xfrm>
              <a:off x="3926" y="3690"/>
              <a:ext cx="392"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48138" name="Line 10"/>
            <p:cNvSpPr>
              <a:spLocks noChangeShapeType="1"/>
            </p:cNvSpPr>
            <p:nvPr/>
          </p:nvSpPr>
          <p:spPr bwMode="auto">
            <a:xfrm>
              <a:off x="5628" y="3690"/>
              <a:ext cx="523"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48137" name="Line 9"/>
            <p:cNvSpPr>
              <a:spLocks noChangeShapeType="1"/>
            </p:cNvSpPr>
            <p:nvPr/>
          </p:nvSpPr>
          <p:spPr bwMode="auto">
            <a:xfrm flipV="1">
              <a:off x="7460" y="3690"/>
              <a:ext cx="917"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48136" name="Text Box 8"/>
            <p:cNvSpPr txBox="1">
              <a:spLocks noChangeArrowheads="1"/>
            </p:cNvSpPr>
            <p:nvPr/>
          </p:nvSpPr>
          <p:spPr bwMode="auto">
            <a:xfrm>
              <a:off x="2764" y="4311"/>
              <a:ext cx="4713" cy="32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rgbClr val="FF0000"/>
                  </a:solidFill>
                  <a:effectLst/>
                  <a:latin typeface="Arial" pitchFamily="34" charset="0"/>
                  <a:ea typeface="Times New Roman" pitchFamily="18" charset="0"/>
                </a:rPr>
                <a:t>Capteur de vent           Carte</a:t>
              </a:r>
              <a:r>
                <a:rPr kumimoji="0" lang="fr-FR" sz="1200" b="0" i="0" u="none" strike="noStrike" cap="none" normalizeH="0" dirty="0" smtClean="0">
                  <a:ln>
                    <a:noFill/>
                  </a:ln>
                  <a:solidFill>
                    <a:srgbClr val="FF0000"/>
                  </a:solidFill>
                  <a:effectLst/>
                  <a:latin typeface="Arial" pitchFamily="34" charset="0"/>
                  <a:ea typeface="Times New Roman" pitchFamily="18" charset="0"/>
                </a:rPr>
                <a:t> </a:t>
              </a:r>
              <a:r>
                <a:rPr kumimoji="0" lang="fr-FR" sz="1200" b="0" i="0" u="none" strike="noStrike" cap="none" normalizeH="0" dirty="0" err="1" smtClean="0">
                  <a:ln>
                    <a:noFill/>
                  </a:ln>
                  <a:solidFill>
                    <a:srgbClr val="FF0000"/>
                  </a:solidFill>
                  <a:effectLst/>
                  <a:latin typeface="Arial" pitchFamily="34" charset="0"/>
                  <a:ea typeface="Times New Roman" pitchFamily="18" charset="0"/>
                </a:rPr>
                <a:t>Arduino</a:t>
              </a:r>
              <a:r>
                <a:rPr kumimoji="0" lang="fr-FR" sz="1200" b="0" i="0" u="none" strike="noStrike" cap="none" normalizeH="0" baseline="0" dirty="0" smtClean="0">
                  <a:ln>
                    <a:noFill/>
                  </a:ln>
                  <a:solidFill>
                    <a:srgbClr val="FF0000"/>
                  </a:solidFill>
                  <a:effectLst/>
                  <a:latin typeface="Arial" pitchFamily="34" charset="0"/>
                  <a:ea typeface="Times New Roman" pitchFamily="18" charset="0"/>
                </a:rPr>
                <a:t>            fils</a:t>
              </a:r>
              <a:endParaRPr kumimoji="0" lang="fr-FR" sz="1800" b="0" i="0" u="none" strike="noStrike" cap="none" normalizeH="0" baseline="0" dirty="0" smtClean="0">
                <a:ln>
                  <a:noFill/>
                </a:ln>
                <a:solidFill>
                  <a:schemeClr val="tx1"/>
                </a:solidFill>
                <a:effectLst/>
                <a:latin typeface="Arial" pitchFamily="34" charset="0"/>
              </a:endParaRPr>
            </a:p>
          </p:txBody>
        </p:sp>
        <p:sp>
          <p:nvSpPr>
            <p:cNvPr id="48135" name="Text Box 7"/>
            <p:cNvSpPr txBox="1">
              <a:spLocks noChangeArrowheads="1"/>
            </p:cNvSpPr>
            <p:nvPr/>
          </p:nvSpPr>
          <p:spPr bwMode="auto">
            <a:xfrm>
              <a:off x="2027" y="6177"/>
              <a:ext cx="5646" cy="52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fr-FR" sz="1200" dirty="0" smtClean="0">
                  <a:solidFill>
                    <a:srgbClr val="FF0000"/>
                  </a:solidFill>
                  <a:latin typeface="Arial" pitchFamily="34" charset="0"/>
                  <a:ea typeface="Times New Roman" pitchFamily="18" charset="0"/>
                </a:rPr>
                <a:t>Piles ou </a:t>
              </a:r>
              <a:r>
                <a:rPr lang="fr-FR" sz="1200" dirty="0" err="1" smtClean="0">
                  <a:solidFill>
                    <a:srgbClr val="FF0000"/>
                  </a:solidFill>
                  <a:latin typeface="Arial" pitchFamily="34" charset="0"/>
                  <a:ea typeface="Times New Roman" pitchFamily="18" charset="0"/>
                </a:rPr>
                <a:t>Connex</a:t>
              </a:r>
              <a:r>
                <a:rPr lang="fr-FR" sz="1200" dirty="0" smtClean="0">
                  <a:solidFill>
                    <a:srgbClr val="FF0000"/>
                  </a:solidFill>
                  <a:latin typeface="Arial" pitchFamily="34" charset="0"/>
                  <a:ea typeface="Times New Roman" pitchFamily="18" charset="0"/>
                </a:rPr>
                <a:t>. </a:t>
              </a:r>
              <a:r>
                <a:rPr lang="fr-FR" sz="1200" dirty="0" err="1" smtClean="0">
                  <a:solidFill>
                    <a:srgbClr val="FF0000"/>
                  </a:solidFill>
                  <a:latin typeface="Arial" pitchFamily="34" charset="0"/>
                  <a:ea typeface="Times New Roman" pitchFamily="18" charset="0"/>
                </a:rPr>
                <a:t>Usb</a:t>
              </a:r>
              <a:r>
                <a:rPr kumimoji="0" lang="fr-FR" sz="1200" b="0" i="0" u="none" strike="noStrike" cap="none" normalizeH="0" baseline="0" dirty="0" smtClean="0">
                  <a:ln>
                    <a:noFill/>
                  </a:ln>
                  <a:solidFill>
                    <a:srgbClr val="FF0000"/>
                  </a:solidFill>
                  <a:effectLst/>
                  <a:latin typeface="Arial" pitchFamily="34" charset="0"/>
                  <a:ea typeface="Times New Roman" pitchFamily="18" charset="0"/>
                </a:rPr>
                <a:t>   fils </a:t>
              </a:r>
              <a:r>
                <a:rPr kumimoji="0" lang="fr-FR" sz="1200" b="0" i="0" u="none" strike="noStrike" cap="none" normalizeH="0" baseline="0" dirty="0" err="1" smtClean="0">
                  <a:ln>
                    <a:noFill/>
                  </a:ln>
                  <a:solidFill>
                    <a:srgbClr val="FF0000"/>
                  </a:solidFill>
                  <a:effectLst/>
                  <a:latin typeface="Arial" pitchFamily="34" charset="0"/>
                  <a:ea typeface="Times New Roman" pitchFamily="18" charset="0"/>
                </a:rPr>
                <a:t>élect</a:t>
              </a:r>
              <a:r>
                <a:rPr kumimoji="0" lang="fr-FR" sz="1200" b="0" i="0" u="none" strike="noStrike" cap="none" normalizeH="0" baseline="0" dirty="0" smtClean="0">
                  <a:ln>
                    <a:noFill/>
                  </a:ln>
                  <a:solidFill>
                    <a:srgbClr val="FF0000"/>
                  </a:solidFill>
                  <a:effectLst/>
                  <a:latin typeface="Arial" pitchFamily="34" charset="0"/>
                  <a:ea typeface="Times New Roman" pitchFamily="18" charset="0"/>
                </a:rPr>
                <a:t>          moteur électrique   bras articulé</a:t>
              </a:r>
              <a:endParaRPr kumimoji="0" lang="fr-FR" sz="1800" b="0" i="0" u="none" strike="noStrike" cap="none" normalizeH="0" baseline="0" dirty="0" smtClean="0">
                <a:ln>
                  <a:noFill/>
                </a:ln>
                <a:solidFill>
                  <a:schemeClr val="tx1"/>
                </a:solidFill>
                <a:effectLst/>
                <a:latin typeface="Arial" pitchFamily="34" charset="0"/>
              </a:endParaRPr>
            </a:p>
          </p:txBody>
        </p:sp>
        <p:sp>
          <p:nvSpPr>
            <p:cNvPr id="48134" name="Rectangle 6"/>
            <p:cNvSpPr>
              <a:spLocks noChangeArrowheads="1"/>
            </p:cNvSpPr>
            <p:nvPr/>
          </p:nvSpPr>
          <p:spPr bwMode="auto">
            <a:xfrm>
              <a:off x="4973" y="4999"/>
              <a:ext cx="131" cy="26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48133" name="Line 5"/>
            <p:cNvSpPr>
              <a:spLocks noChangeShapeType="1"/>
            </p:cNvSpPr>
            <p:nvPr/>
          </p:nvSpPr>
          <p:spPr bwMode="auto">
            <a:xfrm flipH="1">
              <a:off x="4842" y="4999"/>
              <a:ext cx="524"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48132" name="Text Box 4"/>
            <p:cNvSpPr txBox="1">
              <a:spLocks noChangeArrowheads="1"/>
            </p:cNvSpPr>
            <p:nvPr/>
          </p:nvSpPr>
          <p:spPr bwMode="auto">
            <a:xfrm>
              <a:off x="8252" y="5418"/>
              <a:ext cx="1047" cy="6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smtClean="0">
                  <a:ln>
                    <a:noFill/>
                  </a:ln>
                  <a:solidFill>
                    <a:schemeClr val="tx1"/>
                  </a:solidFill>
                  <a:effectLst/>
                  <a:latin typeface="Arial" pitchFamily="34" charset="0"/>
                  <a:ea typeface="Times New Roman" pitchFamily="18" charset="0"/>
                </a:rPr>
                <a:t>Monter ou descendre</a:t>
              </a:r>
              <a:endParaRPr kumimoji="0" lang="fr-FR" sz="1800" b="0" i="0" u="none" strike="noStrike" cap="none" normalizeH="0" baseline="0" smtClean="0">
                <a:ln>
                  <a:noFill/>
                </a:ln>
                <a:solidFill>
                  <a:schemeClr val="tx1"/>
                </a:solidFill>
                <a:effectLst/>
                <a:latin typeface="Arial" pitchFamily="34" charset="0"/>
              </a:endParaRPr>
            </a:p>
          </p:txBody>
        </p:sp>
      </p:grpSp>
      <p:sp>
        <p:nvSpPr>
          <p:cNvPr id="38" name="ZoneTexte 37"/>
          <p:cNvSpPr txBox="1"/>
          <p:nvPr/>
        </p:nvSpPr>
        <p:spPr>
          <a:xfrm>
            <a:off x="2571736" y="1285860"/>
            <a:ext cx="2380780" cy="369332"/>
          </a:xfrm>
          <a:prstGeom prst="rect">
            <a:avLst/>
          </a:prstGeom>
          <a:noFill/>
        </p:spPr>
        <p:txBody>
          <a:bodyPr wrap="none" rtlCol="0">
            <a:spAutoFit/>
          </a:bodyPr>
          <a:lstStyle/>
          <a:p>
            <a:r>
              <a:rPr lang="fr-FR" dirty="0" smtClean="0"/>
              <a:t>Chaîne d’information</a:t>
            </a:r>
            <a:endParaRPr lang="fr-FR" dirty="0"/>
          </a:p>
        </p:txBody>
      </p:sp>
      <p:sp>
        <p:nvSpPr>
          <p:cNvPr id="39" name="ZoneTexte 38"/>
          <p:cNvSpPr txBox="1"/>
          <p:nvPr/>
        </p:nvSpPr>
        <p:spPr>
          <a:xfrm>
            <a:off x="1571604" y="3071810"/>
            <a:ext cx="1930337" cy="369332"/>
          </a:xfrm>
          <a:prstGeom prst="rect">
            <a:avLst/>
          </a:prstGeom>
          <a:noFill/>
        </p:spPr>
        <p:txBody>
          <a:bodyPr wrap="none" rtlCol="0">
            <a:spAutoFit/>
          </a:bodyPr>
          <a:lstStyle/>
          <a:p>
            <a:r>
              <a:rPr lang="fr-FR" dirty="0" smtClean="0"/>
              <a:t>Chaîne d’énergie</a:t>
            </a:r>
            <a:endParaRPr lang="fr-F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011222"/>
          </a:xfrm>
        </p:spPr>
        <p:txBody>
          <a:bodyPr/>
          <a:lstStyle/>
          <a:p>
            <a:r>
              <a:rPr lang="fr-FR" sz="3600" dirty="0" smtClean="0"/>
              <a:t>Organigramme</a:t>
            </a:r>
            <a:endParaRPr lang="fr-FR" sz="3600" dirty="0"/>
          </a:p>
        </p:txBody>
      </p:sp>
      <p:sp>
        <p:nvSpPr>
          <p:cNvPr id="5" name="Espace réservé du contenu 4"/>
          <p:cNvSpPr>
            <a:spLocks noGrp="1"/>
          </p:cNvSpPr>
          <p:nvPr>
            <p:ph sz="quarter" idx="3"/>
          </p:nvPr>
        </p:nvSpPr>
        <p:spPr>
          <a:xfrm>
            <a:off x="4286248" y="1928803"/>
            <a:ext cx="4038600" cy="1357321"/>
          </a:xfrm>
        </p:spPr>
        <p:txBody>
          <a:bodyPr/>
          <a:lstStyle/>
          <a:p>
            <a:r>
              <a:rPr lang="fr-FR" sz="1800" dirty="0" smtClean="0"/>
              <a:t>On s’est familiarisé avec Domotique 4 et </a:t>
            </a:r>
            <a:r>
              <a:rPr lang="fr-FR" sz="1800" dirty="0" err="1" smtClean="0"/>
              <a:t>Maqplus</a:t>
            </a:r>
            <a:r>
              <a:rPr lang="fr-FR" sz="1800" dirty="0" smtClean="0"/>
              <a:t> pour construire notre organigramme.</a:t>
            </a:r>
            <a:endParaRPr lang="fr-FR" sz="1800" dirty="0"/>
          </a:p>
        </p:txBody>
      </p:sp>
      <p:sp>
        <p:nvSpPr>
          <p:cNvPr id="6" name="Espace réservé du numéro de diapositive 5"/>
          <p:cNvSpPr>
            <a:spLocks noGrp="1"/>
          </p:cNvSpPr>
          <p:nvPr>
            <p:ph type="sldNum" sz="quarter" idx="12"/>
          </p:nvPr>
        </p:nvSpPr>
        <p:spPr/>
        <p:txBody>
          <a:bodyPr/>
          <a:lstStyle/>
          <a:p>
            <a:pPr>
              <a:defRPr/>
            </a:pPr>
            <a:fld id="{95BE704D-1635-43CB-9E80-BDBA9A72B76F}" type="slidenum">
              <a:rPr lang="fr-FR" smtClean="0"/>
              <a:pPr>
                <a:defRPr/>
              </a:pPr>
              <a:t>35</a:t>
            </a:fld>
            <a:endParaRPr lang="fr-FR"/>
          </a:p>
        </p:txBody>
      </p:sp>
      <p:pic>
        <p:nvPicPr>
          <p:cNvPr id="7" name="Image 6"/>
          <p:cNvPicPr/>
          <p:nvPr/>
        </p:nvPicPr>
        <p:blipFill>
          <a:blip r:embed="rId2"/>
          <a:srcRect/>
          <a:stretch>
            <a:fillRect/>
          </a:stretch>
        </p:blipFill>
        <p:spPr bwMode="auto">
          <a:xfrm>
            <a:off x="214282" y="1643050"/>
            <a:ext cx="3857652" cy="2286016"/>
          </a:xfrm>
          <a:prstGeom prst="rect">
            <a:avLst/>
          </a:prstGeom>
          <a:noFill/>
          <a:ln w="9525">
            <a:noFill/>
            <a:miter lim="800000"/>
            <a:headEnd/>
            <a:tailEnd/>
          </a:ln>
        </p:spPr>
      </p:pic>
      <p:pic>
        <p:nvPicPr>
          <p:cNvPr id="53256" name="Picture 8"/>
          <p:cNvPicPr>
            <a:picLocks noChangeAspect="1" noChangeArrowheads="1"/>
          </p:cNvPicPr>
          <p:nvPr/>
        </p:nvPicPr>
        <p:blipFill>
          <a:blip r:embed="rId3"/>
          <a:srcRect/>
          <a:stretch>
            <a:fillRect/>
          </a:stretch>
        </p:blipFill>
        <p:spPr bwMode="auto">
          <a:xfrm>
            <a:off x="4572000" y="3114675"/>
            <a:ext cx="3124200" cy="3743325"/>
          </a:xfrm>
          <a:prstGeom prst="rect">
            <a:avLst/>
          </a:prstGeom>
          <a:noFill/>
          <a:ln w="9525">
            <a:noFill/>
            <a:miter lim="800000"/>
            <a:headEnd/>
            <a:tailEnd/>
          </a:ln>
          <a:effectLst/>
        </p:spPr>
      </p:pic>
      <p:sp>
        <p:nvSpPr>
          <p:cNvPr id="19" name="ZoneTexte 18"/>
          <p:cNvSpPr txBox="1"/>
          <p:nvPr/>
        </p:nvSpPr>
        <p:spPr>
          <a:xfrm>
            <a:off x="5000628" y="4071942"/>
            <a:ext cx="1079142" cy="246221"/>
          </a:xfrm>
          <a:prstGeom prst="rect">
            <a:avLst/>
          </a:prstGeom>
          <a:noFill/>
        </p:spPr>
        <p:txBody>
          <a:bodyPr wrap="none" rtlCol="0">
            <a:spAutoFit/>
          </a:bodyPr>
          <a:lstStyle/>
          <a:p>
            <a:r>
              <a:rPr lang="fr-FR" sz="1000" dirty="0" smtClean="0"/>
              <a:t>Ouvrir le store</a:t>
            </a:r>
            <a:endParaRPr lang="fr-FR" sz="1000" dirty="0"/>
          </a:p>
        </p:txBody>
      </p:sp>
      <p:sp>
        <p:nvSpPr>
          <p:cNvPr id="20" name="ZoneTexte 19"/>
          <p:cNvSpPr txBox="1"/>
          <p:nvPr/>
        </p:nvSpPr>
        <p:spPr>
          <a:xfrm>
            <a:off x="5214942" y="4786322"/>
            <a:ext cx="1058303" cy="246221"/>
          </a:xfrm>
          <a:prstGeom prst="rect">
            <a:avLst/>
          </a:prstGeom>
          <a:noFill/>
        </p:spPr>
        <p:txBody>
          <a:bodyPr wrap="none" rtlCol="0">
            <a:spAutoFit/>
          </a:bodyPr>
          <a:lstStyle/>
          <a:p>
            <a:r>
              <a:rPr lang="fr-FR" sz="1000" dirty="0" smtClean="0"/>
              <a:t>Trop de vent ?</a:t>
            </a:r>
            <a:endParaRPr lang="fr-FR" sz="1000" dirty="0"/>
          </a:p>
        </p:txBody>
      </p:sp>
      <p:sp>
        <p:nvSpPr>
          <p:cNvPr id="21" name="ZoneTexte 20"/>
          <p:cNvSpPr txBox="1"/>
          <p:nvPr/>
        </p:nvSpPr>
        <p:spPr>
          <a:xfrm>
            <a:off x="5072066" y="5572140"/>
            <a:ext cx="1160895" cy="246221"/>
          </a:xfrm>
          <a:prstGeom prst="rect">
            <a:avLst/>
          </a:prstGeom>
          <a:noFill/>
        </p:spPr>
        <p:txBody>
          <a:bodyPr wrap="none" rtlCol="0">
            <a:spAutoFit/>
          </a:bodyPr>
          <a:lstStyle/>
          <a:p>
            <a:r>
              <a:rPr lang="fr-FR" sz="1000" dirty="0" smtClean="0"/>
              <a:t>Rentrer le store</a:t>
            </a:r>
            <a:endParaRPr lang="fr-FR" sz="1000" dirty="0"/>
          </a:p>
        </p:txBody>
      </p:sp>
      <p:sp>
        <p:nvSpPr>
          <p:cNvPr id="22" name="ZoneTexte 21"/>
          <p:cNvSpPr txBox="1"/>
          <p:nvPr/>
        </p:nvSpPr>
        <p:spPr>
          <a:xfrm>
            <a:off x="5214942" y="6286520"/>
            <a:ext cx="1130438" cy="246221"/>
          </a:xfrm>
          <a:prstGeom prst="rect">
            <a:avLst/>
          </a:prstGeom>
          <a:noFill/>
        </p:spPr>
        <p:txBody>
          <a:bodyPr wrap="none" rtlCol="0">
            <a:spAutoFit/>
          </a:bodyPr>
          <a:lstStyle/>
          <a:p>
            <a:r>
              <a:rPr lang="fr-FR" sz="1000" dirty="0" smtClean="0"/>
              <a:t>Trop lumineux ?</a:t>
            </a:r>
            <a:endParaRPr lang="fr-FR" sz="1000" dirty="0"/>
          </a:p>
        </p:txBody>
      </p:sp>
      <p:sp>
        <p:nvSpPr>
          <p:cNvPr id="23" name="ZoneTexte 22"/>
          <p:cNvSpPr txBox="1"/>
          <p:nvPr/>
        </p:nvSpPr>
        <p:spPr>
          <a:xfrm>
            <a:off x="357158" y="5072074"/>
            <a:ext cx="3961341" cy="369332"/>
          </a:xfrm>
          <a:prstGeom prst="rect">
            <a:avLst/>
          </a:prstGeom>
          <a:noFill/>
        </p:spPr>
        <p:txBody>
          <a:bodyPr wrap="none" rtlCol="0">
            <a:spAutoFit/>
          </a:bodyPr>
          <a:lstStyle/>
          <a:p>
            <a:r>
              <a:rPr lang="fr-FR" dirty="0" smtClean="0"/>
              <a:t>Voir avec les SVT (photosynthèse) </a:t>
            </a:r>
            <a:endParaRPr lang="fr-FR" dirty="0"/>
          </a:p>
        </p:txBody>
      </p:sp>
      <p:sp>
        <p:nvSpPr>
          <p:cNvPr id="24" name="ZoneTexte 23"/>
          <p:cNvSpPr txBox="1"/>
          <p:nvPr/>
        </p:nvSpPr>
        <p:spPr>
          <a:xfrm>
            <a:off x="0" y="5786454"/>
            <a:ext cx="4608954" cy="369332"/>
          </a:xfrm>
          <a:prstGeom prst="rect">
            <a:avLst/>
          </a:prstGeom>
          <a:noFill/>
        </p:spPr>
        <p:txBody>
          <a:bodyPr wrap="none" rtlCol="0">
            <a:spAutoFit/>
          </a:bodyPr>
          <a:lstStyle/>
          <a:p>
            <a:r>
              <a:rPr lang="fr-FR" dirty="0" smtClean="0"/>
              <a:t>Il faudra rajouter un capteur de lumière </a:t>
            </a:r>
            <a:endParaRPr lang="fr-F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0"/>
            <a:ext cx="8229600" cy="725470"/>
          </a:xfrm>
        </p:spPr>
        <p:txBody>
          <a:bodyPr/>
          <a:lstStyle/>
          <a:p>
            <a:r>
              <a:rPr lang="fr-FR" sz="3600" dirty="0" smtClean="0"/>
              <a:t>Programmation</a:t>
            </a:r>
            <a:endParaRPr lang="fr-FR" sz="3600" dirty="0"/>
          </a:p>
        </p:txBody>
      </p:sp>
      <p:sp>
        <p:nvSpPr>
          <p:cNvPr id="3" name="Espace réservé du texte 2"/>
          <p:cNvSpPr>
            <a:spLocks noGrp="1"/>
          </p:cNvSpPr>
          <p:nvPr>
            <p:ph type="body" sz="half" idx="1"/>
          </p:nvPr>
        </p:nvSpPr>
        <p:spPr>
          <a:xfrm>
            <a:off x="642910" y="785794"/>
            <a:ext cx="6257940" cy="1428760"/>
          </a:xfrm>
        </p:spPr>
        <p:txBody>
          <a:bodyPr/>
          <a:lstStyle/>
          <a:p>
            <a:r>
              <a:rPr lang="fr-FR" sz="1800" dirty="0" smtClean="0"/>
              <a:t>Voici donc notre maquette terminée et nous avons rajouter un capteur de  chaleur à l’intérieur de la serre. Par la suite nous rajouterons d’autre </a:t>
            </a:r>
            <a:r>
              <a:rPr lang="fr-FR" sz="1800" dirty="0" err="1" smtClean="0"/>
              <a:t>capteur.Attention</a:t>
            </a:r>
            <a:r>
              <a:rPr lang="fr-FR" sz="1800" dirty="0" smtClean="0"/>
              <a:t> pour protéger la carte </a:t>
            </a:r>
            <a:r>
              <a:rPr lang="fr-FR" sz="1800" dirty="0" err="1" smtClean="0"/>
              <a:t>Arduino</a:t>
            </a:r>
            <a:r>
              <a:rPr lang="fr-FR" sz="1800" dirty="0" smtClean="0"/>
              <a:t>, nous avons ajouté une diode…</a:t>
            </a:r>
            <a:endParaRPr lang="fr-FR" sz="1800" dirty="0"/>
          </a:p>
        </p:txBody>
      </p:sp>
      <p:sp>
        <p:nvSpPr>
          <p:cNvPr id="6" name="Espace réservé du numéro de diapositive 5"/>
          <p:cNvSpPr>
            <a:spLocks noGrp="1"/>
          </p:cNvSpPr>
          <p:nvPr>
            <p:ph type="sldNum" sz="quarter" idx="12"/>
          </p:nvPr>
        </p:nvSpPr>
        <p:spPr/>
        <p:txBody>
          <a:bodyPr/>
          <a:lstStyle/>
          <a:p>
            <a:pPr>
              <a:defRPr/>
            </a:pPr>
            <a:fld id="{95BE704D-1635-43CB-9E80-BDBA9A72B76F}" type="slidenum">
              <a:rPr lang="fr-FR" smtClean="0"/>
              <a:pPr>
                <a:defRPr/>
              </a:pPr>
              <a:t>36</a:t>
            </a:fld>
            <a:endParaRPr lang="fr-FR"/>
          </a:p>
        </p:txBody>
      </p:sp>
      <p:pic>
        <p:nvPicPr>
          <p:cNvPr id="48130" name="Picture 2"/>
          <p:cNvPicPr>
            <a:picLocks noChangeAspect="1" noChangeArrowheads="1"/>
          </p:cNvPicPr>
          <p:nvPr/>
        </p:nvPicPr>
        <p:blipFill>
          <a:blip r:embed="rId2"/>
          <a:srcRect/>
          <a:stretch>
            <a:fillRect/>
          </a:stretch>
        </p:blipFill>
        <p:spPr bwMode="auto">
          <a:xfrm>
            <a:off x="214282" y="2428868"/>
            <a:ext cx="3633792" cy="3419043"/>
          </a:xfrm>
          <a:prstGeom prst="rect">
            <a:avLst/>
          </a:prstGeom>
          <a:noFill/>
          <a:ln w="9525">
            <a:noFill/>
            <a:miter lim="800000"/>
            <a:headEnd/>
            <a:tailEnd/>
          </a:ln>
          <a:effectLst/>
        </p:spPr>
      </p:pic>
      <p:pic>
        <p:nvPicPr>
          <p:cNvPr id="48131" name="Picture 3"/>
          <p:cNvPicPr>
            <a:picLocks noChangeAspect="1" noChangeArrowheads="1"/>
          </p:cNvPicPr>
          <p:nvPr/>
        </p:nvPicPr>
        <p:blipFill>
          <a:blip r:embed="rId3"/>
          <a:srcRect/>
          <a:stretch>
            <a:fillRect/>
          </a:stretch>
        </p:blipFill>
        <p:spPr bwMode="auto">
          <a:xfrm>
            <a:off x="3714744" y="2071678"/>
            <a:ext cx="5283871" cy="4286280"/>
          </a:xfrm>
          <a:prstGeom prst="rect">
            <a:avLst/>
          </a:prstGeom>
          <a:noFill/>
          <a:ln w="9525">
            <a:noFill/>
            <a:miter lim="800000"/>
            <a:headEnd/>
            <a:tailEnd/>
          </a:ln>
          <a:effectLst/>
        </p:spPr>
      </p:pic>
      <p:sp>
        <p:nvSpPr>
          <p:cNvPr id="7" name="ZoneTexte 6"/>
          <p:cNvSpPr txBox="1"/>
          <p:nvPr/>
        </p:nvSpPr>
        <p:spPr>
          <a:xfrm>
            <a:off x="7143768" y="3214686"/>
            <a:ext cx="1071570" cy="369332"/>
          </a:xfrm>
          <a:prstGeom prst="rect">
            <a:avLst/>
          </a:prstGeom>
          <a:noFill/>
        </p:spPr>
        <p:txBody>
          <a:bodyPr wrap="square" rtlCol="0">
            <a:spAutoFit/>
          </a:bodyPr>
          <a:lstStyle/>
          <a:p>
            <a:r>
              <a:rPr lang="fr-FR" dirty="0" smtClean="0"/>
              <a:t>Stop</a:t>
            </a:r>
            <a:endParaRPr lang="fr-FR" dirty="0"/>
          </a:p>
        </p:txBody>
      </p:sp>
      <p:sp>
        <p:nvSpPr>
          <p:cNvPr id="8" name="ZoneTexte 7"/>
          <p:cNvSpPr txBox="1"/>
          <p:nvPr/>
        </p:nvSpPr>
        <p:spPr>
          <a:xfrm>
            <a:off x="7143768" y="5286388"/>
            <a:ext cx="1071570" cy="369332"/>
          </a:xfrm>
          <a:prstGeom prst="rect">
            <a:avLst/>
          </a:prstGeom>
          <a:noFill/>
        </p:spPr>
        <p:txBody>
          <a:bodyPr wrap="square" rtlCol="0">
            <a:spAutoFit/>
          </a:bodyPr>
          <a:lstStyle/>
          <a:p>
            <a:r>
              <a:rPr lang="fr-FR" dirty="0" smtClean="0"/>
              <a:t>Stop</a:t>
            </a:r>
            <a:endParaRPr lang="fr-F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CFC17AEA-359D-4E94-BDF9-4389FE90A51D}" type="slidenum">
              <a:rPr lang="fr-FR"/>
              <a:pPr>
                <a:defRPr/>
              </a:pPr>
              <a:t>37</a:t>
            </a:fld>
            <a:endParaRPr lang="fr-FR"/>
          </a:p>
        </p:txBody>
      </p:sp>
      <p:sp>
        <p:nvSpPr>
          <p:cNvPr id="34819" name="Rectangle 2"/>
          <p:cNvSpPr>
            <a:spLocks noGrp="1" noChangeArrowheads="1"/>
          </p:cNvSpPr>
          <p:nvPr>
            <p:ph type="title"/>
          </p:nvPr>
        </p:nvSpPr>
        <p:spPr/>
        <p:txBody>
          <a:bodyPr/>
          <a:lstStyle/>
          <a:p>
            <a:pPr eaLnBrk="1" hangingPunct="1"/>
            <a:r>
              <a:rPr lang="fr-FR" smtClean="0"/>
              <a:t>Merci…..</a:t>
            </a:r>
          </a:p>
        </p:txBody>
      </p:sp>
      <p:sp>
        <p:nvSpPr>
          <p:cNvPr id="34820" name="Rectangle 3"/>
          <p:cNvSpPr>
            <a:spLocks noGrp="1" noChangeArrowheads="1"/>
          </p:cNvSpPr>
          <p:nvPr>
            <p:ph type="body" idx="1"/>
          </p:nvPr>
        </p:nvSpPr>
        <p:spPr/>
        <p:txBody>
          <a:bodyPr/>
          <a:lstStyle/>
          <a:p>
            <a:pPr eaLnBrk="1" hangingPunct="1"/>
            <a:r>
              <a:rPr lang="fr-FR" sz="1800" dirty="0" smtClean="0"/>
              <a:t>On remercie les professeurs de mathématiques, physiques chimie, technologie et </a:t>
            </a:r>
            <a:r>
              <a:rPr lang="fr-FR" sz="1800" dirty="0" err="1" smtClean="0"/>
              <a:t>svt</a:t>
            </a:r>
            <a:r>
              <a:rPr lang="fr-FR" sz="1800" dirty="0" smtClean="0"/>
              <a:t> pour leurs aides….</a:t>
            </a:r>
          </a:p>
          <a:p>
            <a:pPr eaLnBrk="1" hangingPunct="1"/>
            <a:r>
              <a:rPr lang="fr-FR" sz="1800" dirty="0" smtClean="0"/>
              <a:t>On remercie la Maison des sciences de Marseille : Hannah ROBIN, Evelyne </a:t>
            </a:r>
            <a:r>
              <a:rPr lang="fr-FR" sz="1800" dirty="0" err="1" smtClean="0"/>
              <a:t>Salançon</a:t>
            </a:r>
            <a:r>
              <a:rPr lang="fr-FR" sz="1800" dirty="0" smtClean="0"/>
              <a:t>,……………………… pour les ateliers (gestion de l’eau……).</a:t>
            </a:r>
          </a:p>
        </p:txBody>
      </p:sp>
      <p:pic>
        <p:nvPicPr>
          <p:cNvPr id="49154" name="Picture 2"/>
          <p:cNvPicPr>
            <a:picLocks noChangeAspect="1" noChangeArrowheads="1"/>
          </p:cNvPicPr>
          <p:nvPr/>
        </p:nvPicPr>
        <p:blipFill>
          <a:blip r:embed="rId2"/>
          <a:srcRect/>
          <a:stretch>
            <a:fillRect/>
          </a:stretch>
        </p:blipFill>
        <p:spPr bwMode="auto">
          <a:xfrm>
            <a:off x="1785918" y="3071810"/>
            <a:ext cx="4500594" cy="33773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Modèle par défaut">
  <a:themeElements>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rgbClr val="33CCCC"/>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38100" cap="flat" cmpd="sng" algn="ctr">
          <a:solidFill>
            <a:srgbClr val="33CCCC"/>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1870</TotalTime>
  <Words>2503</Words>
  <Application>Microsoft PowerPoint</Application>
  <PresentationFormat>Affichage à l'écran (4:3)</PresentationFormat>
  <Paragraphs>360</Paragraphs>
  <Slides>37</Slides>
  <Notes>0</Notes>
  <HiddenSlides>0</HiddenSlides>
  <MMClips>0</MMClips>
  <ScaleCrop>false</ScaleCrop>
  <HeadingPairs>
    <vt:vector size="6" baseType="variant">
      <vt:variant>
        <vt:lpstr>Thème</vt:lpstr>
      </vt:variant>
      <vt:variant>
        <vt:i4>1</vt:i4>
      </vt:variant>
      <vt:variant>
        <vt:lpstr>Serveurs OLE incorporés</vt:lpstr>
      </vt:variant>
      <vt:variant>
        <vt:i4>3</vt:i4>
      </vt:variant>
      <vt:variant>
        <vt:lpstr>Titres des diapositives</vt:lpstr>
      </vt:variant>
      <vt:variant>
        <vt:i4>37</vt:i4>
      </vt:variant>
    </vt:vector>
  </HeadingPairs>
  <TitlesOfParts>
    <vt:vector size="41" baseType="lpstr">
      <vt:lpstr>Modèle par défaut</vt:lpstr>
      <vt:lpstr>Photo Editor Photo</vt:lpstr>
      <vt:lpstr>Graphique</vt:lpstr>
      <vt:lpstr>Image bitmap</vt:lpstr>
      <vt:lpstr>Le problème à résoudre :</vt:lpstr>
      <vt:lpstr>Le premier problème à résoudre :</vt:lpstr>
      <vt:lpstr>Le prototype que nous avons conçu</vt:lpstr>
      <vt:lpstr> Des prototypes non conformes au CdCf</vt:lpstr>
      <vt:lpstr>La méthode de l’analyse de la valeur</vt:lpstr>
      <vt:lpstr>Notre démarche de projet</vt:lpstr>
      <vt:lpstr>Enoncé du besoin</vt:lpstr>
      <vt:lpstr>La bête à cornes</vt:lpstr>
      <vt:lpstr>Elaboration du CdCf</vt:lpstr>
      <vt:lpstr>La pieuvre</vt:lpstr>
      <vt:lpstr>Enoncé des fonctions de services</vt:lpstr>
      <vt:lpstr>Caractérisation des fonctions de services</vt:lpstr>
      <vt:lpstr>Hiérarchisation fonctionnelle</vt:lpstr>
      <vt:lpstr>L’histogramme de fonctions d’un groupe d’élèves</vt:lpstr>
      <vt:lpstr>Recherche des solutions électroniques</vt:lpstr>
      <vt:lpstr>Notre démarche d’investigation</vt:lpstr>
      <vt:lpstr>Les propositions de l’expérience</vt:lpstr>
      <vt:lpstr>Suite de la démarche d’investigation…..</vt:lpstr>
      <vt:lpstr>Le montage et les mesures </vt:lpstr>
      <vt:lpstr> Le graphique et son exploitation</vt:lpstr>
      <vt:lpstr> Le problème à résoudre</vt:lpstr>
      <vt:lpstr>Solution proposée par un groupe</vt:lpstr>
      <vt:lpstr> Le problème à résoudre suite..</vt:lpstr>
      <vt:lpstr>Fabrication du circuit imprimé</vt:lpstr>
      <vt:lpstr>Recherche de solutions mécaniques</vt:lpstr>
      <vt:lpstr>Proposition de bâtis </vt:lpstr>
      <vt:lpstr>Les tests des bâtis par soufflerie</vt:lpstr>
      <vt:lpstr>Validation des solutions</vt:lpstr>
      <vt:lpstr>Organisation de la production</vt:lpstr>
      <vt:lpstr>Notre anémomètre en cours de fabrication </vt:lpstr>
      <vt:lpstr>L’évolution grâce à notre savoir, savoir faire,et savoir être au cours de cette année</vt:lpstr>
      <vt:lpstr>Fabrication de notre serre</vt:lpstr>
      <vt:lpstr>Résolution de problème de mathématiques et de technologie</vt:lpstr>
      <vt:lpstr>Chaîne fonctionnelle</vt:lpstr>
      <vt:lpstr>Organigramme</vt:lpstr>
      <vt:lpstr>Programmation</vt:lpstr>
      <vt:lpstr>Merci…..</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problème à résoudre :</dc:title>
  <dc:creator>P</dc:creator>
  <cp:lastModifiedBy>benmrad</cp:lastModifiedBy>
  <cp:revision>120</cp:revision>
  <dcterms:created xsi:type="dcterms:W3CDTF">2013-01-13T09:28:44Z</dcterms:created>
  <dcterms:modified xsi:type="dcterms:W3CDTF">2017-01-17T09:13:17Z</dcterms:modified>
</cp:coreProperties>
</file>