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81" r:id="rId18"/>
    <p:sldId id="272" r:id="rId19"/>
    <p:sldId id="273" r:id="rId20"/>
    <p:sldId id="280" r:id="rId21"/>
    <p:sldId id="274" r:id="rId22"/>
    <p:sldId id="275" r:id="rId23"/>
    <p:sldId id="276" r:id="rId24"/>
    <p:sldId id="277" r:id="rId25"/>
    <p:sldId id="278" r:id="rId26"/>
    <p:sldId id="279" r:id="rId2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9223" autoAdjust="0"/>
  </p:normalViewPr>
  <p:slideViewPr>
    <p:cSldViewPr>
      <p:cViewPr>
        <p:scale>
          <a:sx n="50" d="100"/>
          <a:sy n="50" d="100"/>
        </p:scale>
        <p:origin x="-108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benmrad\Bureau\Hi&#233;rarchisation%20fonctionnelle%20Hygro.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benmrad\Bureau\Cg&#233;nial%202017\serre%20benmrad%20hygrom&#233;trie\MASSE%20VOLUMIQUE%20BAC%205.xlsx" TargetMode="External"/><Relationship Id="rId1" Type="http://schemas.openxmlformats.org/officeDocument/2006/relationships/image" Target="../media/image25.jpeg"/></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benmrad\Bureau\Travaux%202017\Techno%203&#232;me%202017\Capteur%20d'humidit&#233;%20Arduino\Courbe%20d'hygom&#233;tri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hart>
    <c:autoTitleDeleted val="1"/>
    <c:view3D>
      <c:rAngAx val="1"/>
    </c:view3D>
    <c:plotArea>
      <c:layout>
        <c:manualLayout>
          <c:layoutTarget val="inner"/>
          <c:xMode val="edge"/>
          <c:yMode val="edge"/>
          <c:x val="0.17829523793136487"/>
          <c:y val="0.14991423989946806"/>
          <c:w val="0.82170476206863663"/>
          <c:h val="0.37803247533886547"/>
        </c:manualLayout>
      </c:layout>
      <c:bar3DChart>
        <c:barDir val="col"/>
        <c:grouping val="clustered"/>
        <c:ser>
          <c:idx val="0"/>
          <c:order val="0"/>
          <c:tx>
            <c:strRef>
              <c:f>Feuil1!$C$18</c:f>
              <c:strCache>
                <c:ptCount val="1"/>
                <c:pt idx="0">
                  <c:v>Pourcentage</c:v>
                </c:pt>
              </c:strCache>
            </c:strRef>
          </c:tx>
          <c:cat>
            <c:strRef>
              <c:f>Feuil1!$B$19:$B$26</c:f>
              <c:strCache>
                <c:ptCount val="8"/>
                <c:pt idx="0">
                  <c:v>FP1 : permettre à l’utilisateur d’humidifier le sol en fonction du besoin de la plante en eau.</c:v>
                </c:pt>
                <c:pt idx="1">
                  <c:v>FC1: Atteindre les  racines des plantes.</c:v>
                </c:pt>
                <c:pt idx="2">
                  <c:v> FC2 : Fabriquer avec des matériaux écologiques.</c:v>
                </c:pt>
                <c:pt idx="3">
                  <c:v>FC3 : Automatiser l’humidification des racines.</c:v>
                </c:pt>
                <c:pt idx="4">
                  <c:v>FC4 : Mesurer le taux d’humidité du sol.</c:v>
                </c:pt>
                <c:pt idx="5">
                  <c:v> FC5 : Lire les mesures par  l’ordinateur.</c:v>
                </c:pt>
                <c:pt idx="6">
                  <c:v>FC6 : Fixer le capteur dans le sol.</c:v>
                </c:pt>
                <c:pt idx="7">
                  <c:v>FC7 : Recueillir et stocker les eaux de pluie.</c:v>
                </c:pt>
              </c:strCache>
            </c:strRef>
          </c:cat>
          <c:val>
            <c:numRef>
              <c:f>Feuil1!$C$19:$C$26</c:f>
              <c:numCache>
                <c:formatCode>0.00%</c:formatCode>
                <c:ptCount val="8"/>
                <c:pt idx="0">
                  <c:v>0.19607843137254949</c:v>
                </c:pt>
                <c:pt idx="1">
                  <c:v>3.9215686274509852E-2</c:v>
                </c:pt>
                <c:pt idx="2">
                  <c:v>0.11764705882352963</c:v>
                </c:pt>
                <c:pt idx="3">
                  <c:v>0.19607843137254949</c:v>
                </c:pt>
                <c:pt idx="4">
                  <c:v>0.15686274509803921</c:v>
                </c:pt>
                <c:pt idx="5">
                  <c:v>3.9215686274509852E-2</c:v>
                </c:pt>
                <c:pt idx="6">
                  <c:v>0</c:v>
                </c:pt>
                <c:pt idx="7">
                  <c:v>0.25490196078431382</c:v>
                </c:pt>
              </c:numCache>
            </c:numRef>
          </c:val>
        </c:ser>
        <c:shape val="box"/>
        <c:axId val="71653248"/>
        <c:axId val="71663616"/>
        <c:axId val="0"/>
      </c:bar3DChart>
      <c:catAx>
        <c:axId val="71653248"/>
        <c:scaling>
          <c:orientation val="minMax"/>
        </c:scaling>
        <c:axPos val="b"/>
        <c:title>
          <c:tx>
            <c:rich>
              <a:bodyPr/>
              <a:lstStyle/>
              <a:p>
                <a:pPr>
                  <a:defRPr/>
                </a:pPr>
                <a:r>
                  <a:rPr lang="fr-FR"/>
                  <a:t>Fonctions</a:t>
                </a:r>
                <a:r>
                  <a:rPr lang="fr-FR" baseline="0"/>
                  <a:t> de services</a:t>
                </a:r>
                <a:endParaRPr lang="fr-FR"/>
              </a:p>
            </c:rich>
          </c:tx>
          <c:layout/>
        </c:title>
        <c:majorTickMark val="none"/>
        <c:tickLblPos val="nextTo"/>
        <c:crossAx val="71663616"/>
        <c:crosses val="autoZero"/>
        <c:auto val="1"/>
        <c:lblAlgn val="ctr"/>
        <c:lblOffset val="100"/>
      </c:catAx>
      <c:valAx>
        <c:axId val="71663616"/>
        <c:scaling>
          <c:orientation val="minMax"/>
        </c:scaling>
        <c:axPos val="l"/>
        <c:majorGridlines/>
        <c:title>
          <c:tx>
            <c:rich>
              <a:bodyPr/>
              <a:lstStyle/>
              <a:p>
                <a:pPr>
                  <a:defRPr/>
                </a:pPr>
                <a:r>
                  <a:rPr lang="fr-FR"/>
                  <a:t>Pourcentage</a:t>
                </a:r>
              </a:p>
            </c:rich>
          </c:tx>
          <c:layout/>
        </c:title>
        <c:numFmt formatCode="0.00%" sourceLinked="1"/>
        <c:tickLblPos val="nextTo"/>
        <c:crossAx val="71653248"/>
        <c:crosses val="autoZero"/>
        <c:crossBetween val="between"/>
      </c:valAx>
      <c:spPr>
        <a:noFill/>
        <a:ln w="25400">
          <a:noFill/>
        </a:ln>
      </c:spPr>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fr-FR"/>
  <c:chart>
    <c:title/>
    <c:plotArea>
      <c:layout>
        <c:manualLayout>
          <c:layoutTarget val="inner"/>
          <c:xMode val="edge"/>
          <c:yMode val="edge"/>
          <c:x val="9.4710848643919612E-2"/>
          <c:y val="0.26006988658128705"/>
          <c:w val="0.79240726159230057"/>
          <c:h val="0.55587950352701254"/>
        </c:manualLayout>
      </c:layout>
      <c:scatterChart>
        <c:scatterStyle val="smoothMarker"/>
        <c:ser>
          <c:idx val="0"/>
          <c:order val="0"/>
          <c:tx>
            <c:strRef>
              <c:f>Feuil1!$E$17</c:f>
              <c:strCache>
                <c:ptCount val="1"/>
                <c:pt idx="0">
                  <c:v>Charge sur la balance en g</c:v>
                </c:pt>
              </c:strCache>
            </c:strRef>
          </c:tx>
          <c:dLbls>
            <c:delete val="1"/>
          </c:dLbls>
          <c:xVal>
            <c:numRef>
              <c:f>Feuil1!$F$16:$K$16</c:f>
              <c:numCache>
                <c:formatCode>General</c:formatCode>
                <c:ptCount val="6"/>
                <c:pt idx="0">
                  <c:v>4</c:v>
                </c:pt>
                <c:pt idx="1">
                  <c:v>4.0999999999999996</c:v>
                </c:pt>
                <c:pt idx="2">
                  <c:v>4.2</c:v>
                </c:pt>
                <c:pt idx="3">
                  <c:v>4.3</c:v>
                </c:pt>
                <c:pt idx="4">
                  <c:v>4.4000000000000004</c:v>
                </c:pt>
                <c:pt idx="5">
                  <c:v>4.5</c:v>
                </c:pt>
              </c:numCache>
            </c:numRef>
          </c:xVal>
          <c:yVal>
            <c:numRef>
              <c:f>Feuil1!$F$17:$K$17</c:f>
              <c:numCache>
                <c:formatCode>General</c:formatCode>
                <c:ptCount val="6"/>
                <c:pt idx="0">
                  <c:v>210</c:v>
                </c:pt>
                <c:pt idx="1">
                  <c:v>193</c:v>
                </c:pt>
                <c:pt idx="2">
                  <c:v>187</c:v>
                </c:pt>
                <c:pt idx="3">
                  <c:v>145</c:v>
                </c:pt>
                <c:pt idx="4">
                  <c:v>26.5</c:v>
                </c:pt>
                <c:pt idx="5">
                  <c:v>17.2</c:v>
                </c:pt>
              </c:numCache>
            </c:numRef>
          </c:yVal>
          <c:smooth val="1"/>
        </c:ser>
        <c:dLbls>
          <c:showVal val="1"/>
          <c:showCatName val="1"/>
        </c:dLbls>
        <c:axId val="71692672"/>
        <c:axId val="71694592"/>
      </c:scatterChart>
      <c:valAx>
        <c:axId val="71692672"/>
        <c:scaling>
          <c:orientation val="minMax"/>
        </c:scaling>
        <c:axPos val="b"/>
        <c:title>
          <c:tx>
            <c:rich>
              <a:bodyPr/>
              <a:lstStyle/>
              <a:p>
                <a:pPr>
                  <a:defRPr/>
                </a:pPr>
                <a:r>
                  <a:rPr lang="fr-FR"/>
                  <a:t>Distance</a:t>
                </a:r>
                <a:r>
                  <a:rPr lang="fr-FR" baseline="0"/>
                  <a:t> des axes en cm</a:t>
                </a:r>
                <a:endParaRPr lang="fr-FR"/>
              </a:p>
            </c:rich>
          </c:tx>
        </c:title>
        <c:numFmt formatCode="General" sourceLinked="1"/>
        <c:tickLblPos val="nextTo"/>
        <c:crossAx val="71694592"/>
        <c:crosses val="autoZero"/>
        <c:crossBetween val="midCat"/>
      </c:valAx>
      <c:valAx>
        <c:axId val="71694592"/>
        <c:scaling>
          <c:orientation val="minMax"/>
        </c:scaling>
        <c:axPos val="l"/>
        <c:majorGridlines/>
        <c:title>
          <c:tx>
            <c:rich>
              <a:bodyPr/>
              <a:lstStyle/>
              <a:p>
                <a:pPr>
                  <a:defRPr/>
                </a:pPr>
                <a:r>
                  <a:rPr lang="fr-FR"/>
                  <a:t>Charge</a:t>
                </a:r>
                <a:r>
                  <a:rPr lang="fr-FR" baseline="0"/>
                  <a:t> en g</a:t>
                </a:r>
                <a:endParaRPr lang="fr-FR"/>
              </a:p>
            </c:rich>
          </c:tx>
        </c:title>
        <c:numFmt formatCode="General" sourceLinked="1"/>
        <c:tickLblPos val="nextTo"/>
        <c:crossAx val="71692672"/>
        <c:crosses val="autoZero"/>
        <c:crossBetween val="midCat"/>
      </c:valAx>
    </c:plotArea>
    <c:plotVisOnly val="1"/>
  </c:chart>
  <c:spPr>
    <a:blipFill>
      <a:blip xmlns:r="http://schemas.openxmlformats.org/officeDocument/2006/relationships" r:embed="rId1"/>
      <a:tile tx="0" ty="0" sx="100000" sy="100000" flip="none" algn="tl"/>
    </a:blipFill>
  </c:sp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fr-FR"/>
  <c:chart>
    <c:title>
      <c:tx>
        <c:rich>
          <a:bodyPr/>
          <a:lstStyle/>
          <a:p>
            <a:pPr>
              <a:defRPr/>
            </a:pPr>
            <a:r>
              <a:rPr lang="en-US" dirty="0" smtClean="0"/>
              <a:t>Tension en Volt</a:t>
            </a:r>
            <a:r>
              <a:rPr lang="en-US" baseline="0" dirty="0" smtClean="0"/>
              <a:t>  </a:t>
            </a:r>
            <a:r>
              <a:rPr lang="en-US" baseline="0" dirty="0" err="1" smtClean="0"/>
              <a:t>mesurée</a:t>
            </a:r>
            <a:r>
              <a:rPr lang="en-US" baseline="0" dirty="0" smtClean="0"/>
              <a:t> entre les </a:t>
            </a:r>
            <a:r>
              <a:rPr lang="en-US" baseline="0" dirty="0" err="1" smtClean="0"/>
              <a:t>broches</a:t>
            </a:r>
            <a:r>
              <a:rPr lang="en-US" baseline="0" dirty="0" smtClean="0"/>
              <a:t> en </a:t>
            </a:r>
            <a:r>
              <a:rPr lang="en-US" baseline="0" dirty="0" err="1" smtClean="0"/>
              <a:t>fonction</a:t>
            </a:r>
            <a:r>
              <a:rPr lang="en-US" baseline="0" dirty="0" smtClean="0"/>
              <a:t> du volume </a:t>
            </a:r>
            <a:r>
              <a:rPr lang="en-US" baseline="0" dirty="0" err="1" smtClean="0"/>
              <a:t>d'eau</a:t>
            </a:r>
            <a:r>
              <a:rPr lang="en-US" baseline="0" dirty="0" smtClean="0"/>
              <a:t> </a:t>
            </a:r>
            <a:r>
              <a:rPr lang="en-US" baseline="0" dirty="0" err="1" smtClean="0"/>
              <a:t>versée</a:t>
            </a:r>
            <a:r>
              <a:rPr lang="en-US" baseline="0" dirty="0" smtClean="0"/>
              <a:t> en ml</a:t>
            </a:r>
            <a:endParaRPr lang="en-US" dirty="0"/>
          </a:p>
        </c:rich>
      </c:tx>
      <c:layout>
        <c:manualLayout>
          <c:xMode val="edge"/>
          <c:yMode val="edge"/>
          <c:x val="2.8220284964379443E-2"/>
          <c:y val="0"/>
        </c:manualLayout>
      </c:layout>
    </c:title>
    <c:plotArea>
      <c:layout/>
      <c:scatterChart>
        <c:scatterStyle val="smoothMarker"/>
        <c:ser>
          <c:idx val="0"/>
          <c:order val="0"/>
          <c:tx>
            <c:strRef>
              <c:f>Feuil1!$E$5</c:f>
              <c:strCache>
                <c:ptCount val="1"/>
                <c:pt idx="0">
                  <c:v>U (V)</c:v>
                </c:pt>
              </c:strCache>
            </c:strRef>
          </c:tx>
          <c:dLbls>
            <c:delete val="1"/>
          </c:dLbls>
          <c:xVal>
            <c:numRef>
              <c:f>Feuil1!$C$6:$C$24</c:f>
              <c:numCache>
                <c:formatCode>General</c:formatCode>
                <c:ptCount val="1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20</c:v>
                </c:pt>
                <c:pt idx="17">
                  <c:v>25</c:v>
                </c:pt>
                <c:pt idx="18">
                  <c:v>30</c:v>
                </c:pt>
              </c:numCache>
            </c:numRef>
          </c:xVal>
          <c:yVal>
            <c:numRef>
              <c:f>Feuil1!$E$6:$E$24</c:f>
              <c:numCache>
                <c:formatCode>0.00</c:formatCode>
                <c:ptCount val="19"/>
                <c:pt idx="0" formatCode="General">
                  <c:v>0</c:v>
                </c:pt>
                <c:pt idx="1">
                  <c:v>0.38611925708699901</c:v>
                </c:pt>
                <c:pt idx="2">
                  <c:v>0.86021505376344165</c:v>
                </c:pt>
                <c:pt idx="3">
                  <c:v>0.89931573802541542</c:v>
                </c:pt>
                <c:pt idx="4">
                  <c:v>1.7106549364613881</c:v>
                </c:pt>
                <c:pt idx="5">
                  <c:v>2.7859237536656969</c:v>
                </c:pt>
                <c:pt idx="6">
                  <c:v>3.0498533724340176</c:v>
                </c:pt>
                <c:pt idx="7">
                  <c:v>3.1573802541544538</c:v>
                </c:pt>
                <c:pt idx="8">
                  <c:v>3.4701857282502444</c:v>
                </c:pt>
                <c:pt idx="9">
                  <c:v>3.5434995112414529</c:v>
                </c:pt>
                <c:pt idx="10">
                  <c:v>3.4408602150537586</c:v>
                </c:pt>
                <c:pt idx="11">
                  <c:v>3.4555229716520039</c:v>
                </c:pt>
                <c:pt idx="12">
                  <c:v>3.5386119257086968</c:v>
                </c:pt>
                <c:pt idx="13">
                  <c:v>3.5190615835777126</c:v>
                </c:pt>
                <c:pt idx="14">
                  <c:v>3.5923753665689149</c:v>
                </c:pt>
                <c:pt idx="15">
                  <c:v>3.3919843597262953</c:v>
                </c:pt>
                <c:pt idx="16">
                  <c:v>3.6314760508308868</c:v>
                </c:pt>
                <c:pt idx="17">
                  <c:v>3.724340175953079</c:v>
                </c:pt>
                <c:pt idx="18">
                  <c:v>3.8367546432062563</c:v>
                </c:pt>
              </c:numCache>
            </c:numRef>
          </c:yVal>
          <c:smooth val="1"/>
        </c:ser>
        <c:dLbls>
          <c:showVal val="1"/>
          <c:showCatName val="1"/>
        </c:dLbls>
        <c:axId val="71805184"/>
        <c:axId val="71811456"/>
      </c:scatterChart>
      <c:valAx>
        <c:axId val="71805184"/>
        <c:scaling>
          <c:orientation val="minMax"/>
        </c:scaling>
        <c:axPos val="b"/>
        <c:title>
          <c:tx>
            <c:rich>
              <a:bodyPr/>
              <a:lstStyle/>
              <a:p>
                <a:pPr>
                  <a:defRPr/>
                </a:pPr>
                <a:r>
                  <a:rPr lang="fr-FR"/>
                  <a:t>Volume</a:t>
                </a:r>
                <a:r>
                  <a:rPr lang="fr-FR" baseline="0"/>
                  <a:t> d'eau versée en ml</a:t>
                </a:r>
                <a:endParaRPr lang="fr-FR"/>
              </a:p>
            </c:rich>
          </c:tx>
        </c:title>
        <c:numFmt formatCode="General" sourceLinked="1"/>
        <c:tickLblPos val="nextTo"/>
        <c:crossAx val="71811456"/>
        <c:crosses val="autoZero"/>
        <c:crossBetween val="midCat"/>
      </c:valAx>
      <c:valAx>
        <c:axId val="71811456"/>
        <c:scaling>
          <c:orientation val="minMax"/>
        </c:scaling>
        <c:axPos val="l"/>
        <c:majorGridlines>
          <c:spPr>
            <a:ln>
              <a:solidFill>
                <a:schemeClr val="accent1"/>
              </a:solidFill>
            </a:ln>
          </c:spPr>
        </c:majorGridlines>
        <c:title>
          <c:tx>
            <c:rich>
              <a:bodyPr/>
              <a:lstStyle/>
              <a:p>
                <a:pPr>
                  <a:defRPr/>
                </a:pPr>
                <a:r>
                  <a:rPr lang="fr-FR"/>
                  <a:t>Valeur</a:t>
                </a:r>
                <a:r>
                  <a:rPr lang="fr-FR" baseline="0"/>
                  <a:t> de la tension entre les broches en Volt</a:t>
                </a:r>
                <a:endParaRPr lang="fr-FR"/>
              </a:p>
            </c:rich>
          </c:tx>
        </c:title>
        <c:numFmt formatCode="General" sourceLinked="1"/>
        <c:tickLblPos val="nextTo"/>
        <c:crossAx val="71805184"/>
        <c:crosses val="autoZero"/>
        <c:crossBetween val="midCat"/>
      </c:valAx>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c:spPr>
    </c:plotArea>
    <c:plotVisOnly val="1"/>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4B98A862-927B-4A8B-B9A1-CB991AA231F3}"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B98A862-927B-4A8B-B9A1-CB991AA231F3}"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B98A862-927B-4A8B-B9A1-CB991AA231F3}"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B98A862-927B-4A8B-B9A1-CB991AA231F3}"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B98A862-927B-4A8B-B9A1-CB991AA231F3}"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B98A862-927B-4A8B-B9A1-CB991AA231F3}"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B98A862-927B-4A8B-B9A1-CB991AA231F3}"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B98A862-927B-4A8B-B9A1-CB991AA231F3}"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4B98A862-927B-4A8B-B9A1-CB991AA231F3}"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B98A862-927B-4A8B-B9A1-CB991AA231F3}"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50F459C-83DD-4C22-8FCA-1EEDE7ABFE0C}" type="datetimeFigureOut">
              <a:rPr lang="fr-FR" smtClean="0"/>
              <a:pPr/>
              <a:t>19/01/2017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B98A862-927B-4A8B-B9A1-CB991AA231F3}"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50F459C-83DD-4C22-8FCA-1EEDE7ABFE0C}" type="datetimeFigureOut">
              <a:rPr lang="fr-FR" smtClean="0"/>
              <a:pPr/>
              <a:t>19/01/2017</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B98A862-927B-4A8B-B9A1-CB991AA231F3}"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recuperation-eau-de-pluie.lacentrale-eco.com/comment-dimensionner-sa-cuve-de-recuperation-deau-de-pluie-fr.html?sef_rewr"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qwm14OSQzxI"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technologie.ac-aix-marseille.fr/spip/spip.php?article35&amp;id_document=51" TargetMode="Externa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hyperlink" Target="https://skyduino.wordpress.com/2011/11/20/tutoriel-irl-les-differents-type-de-moteur-et-la-motor-shield-dadafruit/"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00034" y="428604"/>
            <a:ext cx="7851648" cy="928694"/>
          </a:xfrm>
        </p:spPr>
        <p:txBody>
          <a:bodyPr/>
          <a:lstStyle/>
          <a:p>
            <a:pPr algn="ctr"/>
            <a:r>
              <a:rPr lang="fr-FR" dirty="0" smtClean="0"/>
              <a:t>Problématique </a:t>
            </a:r>
            <a:endParaRPr lang="fr-FR" dirty="0"/>
          </a:p>
        </p:txBody>
      </p:sp>
      <p:sp>
        <p:nvSpPr>
          <p:cNvPr id="3" name="Sous-titre 2"/>
          <p:cNvSpPr>
            <a:spLocks noGrp="1"/>
          </p:cNvSpPr>
          <p:nvPr>
            <p:ph type="subTitle" idx="1"/>
          </p:nvPr>
        </p:nvSpPr>
        <p:spPr>
          <a:xfrm>
            <a:off x="500034" y="1357298"/>
            <a:ext cx="7967690" cy="3129422"/>
          </a:xfrm>
        </p:spPr>
        <p:txBody>
          <a:bodyPr>
            <a:normAutofit fontScale="92500" lnSpcReduction="20000"/>
          </a:bodyPr>
          <a:lstStyle/>
          <a:p>
            <a:pPr algn="l"/>
            <a:r>
              <a:rPr lang="fr-FR" dirty="0" smtClean="0"/>
              <a:t>Au cours de notre scolarité, nous  avons été sensibilisés sur le développent durable et plus particulièrement sur la gestion de l’eau qui sera un enjeu mondial dans un avenir proche. </a:t>
            </a:r>
          </a:p>
          <a:p>
            <a:pPr algn="l"/>
            <a:r>
              <a:rPr lang="fr-FR" dirty="0" smtClean="0"/>
              <a:t>Après un brainstorming, nous avons pensé à concevoir entièrement un système automatique d’humidification des sols pour faire pousser des fruits et légumes. Ce système doit prendre en compte le taux d’humidité pour pouvoir fonctionner et non la programmation  horaire ne prenant pas en compte ce taux. </a:t>
            </a:r>
          </a:p>
          <a:p>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653210"/>
          </a:xfrm>
        </p:spPr>
        <p:txBody>
          <a:bodyPr>
            <a:normAutofit fontScale="90000"/>
          </a:bodyPr>
          <a:lstStyle/>
          <a:p>
            <a:pPr algn="ctr"/>
            <a:r>
              <a:rPr lang="fr-FR" dirty="0" smtClean="0"/>
              <a:t/>
            </a:r>
            <a:br>
              <a:rPr lang="fr-FR" dirty="0" smtClean="0"/>
            </a:br>
            <a:r>
              <a:rPr lang="fr-FR" b="1" dirty="0" smtClean="0"/>
              <a:t> Enoncé du besoin</a:t>
            </a:r>
            <a:endParaRPr lang="fr-FR" dirty="0"/>
          </a:p>
        </p:txBody>
      </p:sp>
      <p:sp>
        <p:nvSpPr>
          <p:cNvPr id="3" name="Espace réservé du contenu 2"/>
          <p:cNvSpPr>
            <a:spLocks noGrp="1"/>
          </p:cNvSpPr>
          <p:nvPr>
            <p:ph idx="1"/>
          </p:nvPr>
        </p:nvSpPr>
        <p:spPr/>
        <p:txBody>
          <a:bodyPr/>
          <a:lstStyle/>
          <a:p>
            <a:r>
              <a:rPr lang="fr-FR" dirty="0" smtClean="0"/>
              <a:t>Un produit est utile lorsqu’il répond au besoin des utilisateurs. Pour permettre la conception de notre produit, il est fondamental de se poser les trois questions suivantes :</a:t>
            </a:r>
          </a:p>
          <a:p>
            <a:pPr lvl="0"/>
            <a:r>
              <a:rPr lang="fr-FR" dirty="0" smtClean="0"/>
              <a:t>A qui (à quoi) le produit rend-il service ?</a:t>
            </a:r>
          </a:p>
          <a:p>
            <a:pPr lvl="0"/>
            <a:r>
              <a:rPr lang="fr-FR" dirty="0" smtClean="0"/>
              <a:t>Sur qui (sur quoi) agit-il ?</a:t>
            </a:r>
          </a:p>
          <a:p>
            <a:pPr lvl="0"/>
            <a:r>
              <a:rPr lang="fr-FR" dirty="0" smtClean="0"/>
              <a:t>Dans quel but ?</a:t>
            </a:r>
          </a:p>
          <a:p>
            <a:r>
              <a:rPr lang="fr-FR" dirty="0" smtClean="0"/>
              <a:t>Nous avons  complété « la bête à cornes » présenté ci-dessous :</a:t>
            </a:r>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85728"/>
            <a:ext cx="8229600" cy="928694"/>
          </a:xfrm>
        </p:spPr>
        <p:txBody>
          <a:bodyPr>
            <a:normAutofit/>
          </a:bodyPr>
          <a:lstStyle/>
          <a:p>
            <a:pPr algn="ctr"/>
            <a:r>
              <a:rPr lang="fr-FR" dirty="0" smtClean="0"/>
              <a:t> La « Bête à cornes »</a:t>
            </a:r>
            <a:endParaRPr lang="fr-FR" dirty="0"/>
          </a:p>
        </p:txBody>
      </p:sp>
      <p:pic>
        <p:nvPicPr>
          <p:cNvPr id="1026" name="Picture 2"/>
          <p:cNvPicPr>
            <a:picLocks noGrp="1" noChangeAspect="1" noChangeArrowheads="1"/>
          </p:cNvPicPr>
          <p:nvPr>
            <p:ph idx="1"/>
          </p:nvPr>
        </p:nvPicPr>
        <p:blipFill>
          <a:blip r:embed="rId2"/>
          <a:srcRect/>
          <a:stretch>
            <a:fillRect/>
          </a:stretch>
        </p:blipFill>
        <p:spPr bwMode="auto">
          <a:xfrm>
            <a:off x="1098629" y="1285861"/>
            <a:ext cx="6330891" cy="51837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Identification des fonctions de services.</a:t>
            </a:r>
            <a:endParaRPr lang="fr-FR" dirty="0"/>
          </a:p>
        </p:txBody>
      </p:sp>
      <p:sp>
        <p:nvSpPr>
          <p:cNvPr id="3" name="Espace réservé du contenu 2"/>
          <p:cNvSpPr>
            <a:spLocks noGrp="1"/>
          </p:cNvSpPr>
          <p:nvPr>
            <p:ph idx="1"/>
          </p:nvPr>
        </p:nvSpPr>
        <p:spPr/>
        <p:txBody>
          <a:bodyPr/>
          <a:lstStyle/>
          <a:p>
            <a:r>
              <a:rPr lang="fr-FR" dirty="0" smtClean="0"/>
              <a:t>Un produit est conçu pour répondre aux besoins des utilisateurs. Ce sont les fonctions de qui relient les milieux extérieurs environnant  le produit et les milieux extérieurs du système qui vont permettre de créer le produit.</a:t>
            </a:r>
          </a:p>
          <a:p>
            <a:r>
              <a:rPr lang="fr-FR" dirty="0" smtClean="0"/>
              <a:t>On regroupe à l’aide d’un graphique circulaire les éléments de l’environnement du produit en situation,  en utilisation, au repos et en contact virtuel avec ce dernier. Pour cela on établit un graphique :</a:t>
            </a:r>
          </a:p>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357166"/>
            <a:ext cx="8229600" cy="796086"/>
          </a:xfrm>
        </p:spPr>
        <p:txBody>
          <a:bodyPr>
            <a:normAutofit fontScale="90000"/>
          </a:bodyPr>
          <a:lstStyle/>
          <a:p>
            <a:pPr algn="ctr"/>
            <a:r>
              <a:rPr lang="fr-FR" dirty="0" smtClean="0"/>
              <a:t> La « Pieuvre »</a:t>
            </a:r>
            <a:endParaRPr lang="fr-FR" dirty="0"/>
          </a:p>
        </p:txBody>
      </p:sp>
      <p:pic>
        <p:nvPicPr>
          <p:cNvPr id="2051" name="Picture 3"/>
          <p:cNvPicPr>
            <a:picLocks noGrp="1" noChangeAspect="1" noChangeArrowheads="1"/>
          </p:cNvPicPr>
          <p:nvPr>
            <p:ph idx="1"/>
          </p:nvPr>
        </p:nvPicPr>
        <p:blipFill>
          <a:blip r:embed="rId2"/>
          <a:srcRect/>
          <a:stretch>
            <a:fillRect/>
          </a:stretch>
        </p:blipFill>
        <p:spPr bwMode="auto">
          <a:xfrm>
            <a:off x="571471" y="1214422"/>
            <a:ext cx="8262309" cy="47863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Enoncé des fonctions de services</a:t>
            </a:r>
            <a:endParaRPr lang="fr-FR" dirty="0"/>
          </a:p>
        </p:txBody>
      </p:sp>
      <p:sp>
        <p:nvSpPr>
          <p:cNvPr id="3" name="Espace réservé du contenu 2"/>
          <p:cNvSpPr>
            <a:spLocks noGrp="1"/>
          </p:cNvSpPr>
          <p:nvPr>
            <p:ph idx="1"/>
          </p:nvPr>
        </p:nvSpPr>
        <p:spPr/>
        <p:txBody>
          <a:bodyPr/>
          <a:lstStyle/>
          <a:p>
            <a:r>
              <a:rPr lang="fr-FR" b="1" dirty="0" smtClean="0"/>
              <a:t>FP1</a:t>
            </a:r>
            <a:r>
              <a:rPr lang="fr-FR" dirty="0" smtClean="0"/>
              <a:t> : permettre à l’utilisateur d’humidifier le sol en fonction du besoin de la plante en eau.</a:t>
            </a:r>
          </a:p>
          <a:p>
            <a:r>
              <a:rPr lang="fr-FR" dirty="0" smtClean="0"/>
              <a:t>FC1: Atteindre les  racines des plantes.</a:t>
            </a:r>
          </a:p>
          <a:p>
            <a:r>
              <a:rPr lang="fr-FR" dirty="0" smtClean="0"/>
              <a:t>FC2 : Fabriquer avec des matériaux écologiques.</a:t>
            </a:r>
          </a:p>
          <a:p>
            <a:r>
              <a:rPr lang="fr-FR" dirty="0" smtClean="0"/>
              <a:t>FC3 : Automatiser l’humidification des racines.</a:t>
            </a:r>
          </a:p>
          <a:p>
            <a:r>
              <a:rPr lang="fr-FR" dirty="0" smtClean="0"/>
              <a:t>FC4 : Mesurer le taux d’humidité du sol.</a:t>
            </a:r>
          </a:p>
          <a:p>
            <a:r>
              <a:rPr lang="fr-FR" dirty="0" smtClean="0"/>
              <a:t>FC5 : Lire les mesures par  l’ordinateur.</a:t>
            </a:r>
          </a:p>
          <a:p>
            <a:r>
              <a:rPr lang="fr-FR" dirty="0" smtClean="0"/>
              <a:t>FC6 : Fixer le capteur dans le sol.</a:t>
            </a:r>
          </a:p>
          <a:p>
            <a:r>
              <a:rPr lang="fr-FR" dirty="0" smtClean="0"/>
              <a:t>FC7 : Recueillir et stocker les eaux de pluie.</a:t>
            </a:r>
          </a:p>
          <a:p>
            <a:endParaRPr lang="fr-FR" dirty="0" smtClean="0"/>
          </a:p>
          <a:p>
            <a:endParaRPr lang="fr-FR" dirty="0" smtClean="0"/>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Hiérarchisation fonctionnelle</a:t>
            </a:r>
            <a:endParaRPr lang="fr-FR" dirty="0"/>
          </a:p>
        </p:txBody>
      </p:sp>
      <p:sp>
        <p:nvSpPr>
          <p:cNvPr id="3" name="Espace réservé du contenu 2"/>
          <p:cNvSpPr>
            <a:spLocks noGrp="1"/>
          </p:cNvSpPr>
          <p:nvPr>
            <p:ph idx="1"/>
          </p:nvPr>
        </p:nvSpPr>
        <p:spPr/>
        <p:txBody>
          <a:bodyPr>
            <a:normAutofit fontScale="77500" lnSpcReduction="20000"/>
          </a:bodyPr>
          <a:lstStyle/>
          <a:p>
            <a:r>
              <a:rPr lang="fr-FR" dirty="0" smtClean="0"/>
              <a:t>On classe les fonctions par ordre d'importance. La méthode utilisée est celle du tri croisé : Chaque fonction est comparée  aux autres successivement.</a:t>
            </a:r>
          </a:p>
          <a:p>
            <a:r>
              <a:rPr lang="fr-FR" dirty="0" smtClean="0"/>
              <a:t>Une note d'importance relative est attribuée à chaque fois à la fonction jugée la plus importante suivant le barème :</a:t>
            </a:r>
          </a:p>
          <a:p>
            <a:r>
              <a:rPr lang="fr-FR" dirty="0" smtClean="0"/>
              <a:t> </a:t>
            </a:r>
          </a:p>
          <a:p>
            <a:r>
              <a:rPr lang="fr-FR" dirty="0" smtClean="0"/>
              <a:t>0:égal</a:t>
            </a:r>
          </a:p>
          <a:p>
            <a:r>
              <a:rPr lang="fr-FR" dirty="0" smtClean="0"/>
              <a:t>1: légèrement supérieur</a:t>
            </a:r>
          </a:p>
          <a:p>
            <a:r>
              <a:rPr lang="fr-FR" dirty="0" smtClean="0"/>
              <a:t>2: moyennement supérieur</a:t>
            </a:r>
          </a:p>
          <a:p>
            <a:r>
              <a:rPr lang="fr-FR" dirty="0" smtClean="0"/>
              <a:t>3: nettement supérieur</a:t>
            </a:r>
          </a:p>
          <a:p>
            <a:r>
              <a:rPr lang="fr-FR" dirty="0" smtClean="0"/>
              <a:t> </a:t>
            </a:r>
          </a:p>
          <a:p>
            <a:r>
              <a:rPr lang="fr-FR" dirty="0" smtClean="0"/>
              <a:t>Pour hiérarchiser ou valoriser, on peut se poser la question :</a:t>
            </a:r>
          </a:p>
          <a:p>
            <a:r>
              <a:rPr lang="fr-FR" dirty="0" smtClean="0"/>
              <a:t> « Qu'est ce qui déclenchera l’achat du produit ? » On comptabilise les notes de chaque fonction, on traduit la somme en pourcentage, et on reporte les résultats sur un histogramme de fonction.</a:t>
            </a:r>
          </a:p>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14290"/>
            <a:ext cx="8229600" cy="510334"/>
          </a:xfrm>
        </p:spPr>
        <p:txBody>
          <a:bodyPr>
            <a:normAutofit fontScale="90000"/>
          </a:bodyPr>
          <a:lstStyle/>
          <a:p>
            <a:pPr algn="ctr"/>
            <a:r>
              <a:rPr lang="fr-FR" dirty="0" smtClean="0"/>
              <a:t>   Hiérarchisation fonctionnelle</a:t>
            </a:r>
            <a:endParaRPr lang="fr-FR" dirty="0"/>
          </a:p>
        </p:txBody>
      </p:sp>
      <p:graphicFrame>
        <p:nvGraphicFramePr>
          <p:cNvPr id="4" name="Espace réservé du contenu 3"/>
          <p:cNvGraphicFramePr>
            <a:graphicFrameLocks noGrp="1"/>
          </p:cNvGraphicFramePr>
          <p:nvPr>
            <p:ph idx="1"/>
          </p:nvPr>
        </p:nvGraphicFramePr>
        <p:xfrm>
          <a:off x="500034" y="642918"/>
          <a:ext cx="8229600" cy="4389437"/>
        </p:xfrm>
        <a:graphic>
          <a:graphicData uri="http://schemas.openxmlformats.org/drawingml/2006/chart">
            <c:chart xmlns:c="http://schemas.openxmlformats.org/drawingml/2006/chart" xmlns:r="http://schemas.openxmlformats.org/officeDocument/2006/relationships" r:id="rId2"/>
          </a:graphicData>
        </a:graphic>
      </p:graphicFrame>
      <p:sp>
        <p:nvSpPr>
          <p:cNvPr id="5" name="ZoneTexte 4"/>
          <p:cNvSpPr txBox="1"/>
          <p:nvPr/>
        </p:nvSpPr>
        <p:spPr>
          <a:xfrm>
            <a:off x="500034" y="5500702"/>
            <a:ext cx="8184998" cy="369332"/>
          </a:xfrm>
          <a:prstGeom prst="rect">
            <a:avLst/>
          </a:prstGeom>
          <a:noFill/>
        </p:spPr>
        <p:txBody>
          <a:bodyPr wrap="none" rtlCol="0">
            <a:spAutoFit/>
          </a:bodyPr>
          <a:lstStyle/>
          <a:p>
            <a:r>
              <a:rPr lang="fr-FR" dirty="0" smtClean="0"/>
              <a:t>Notre produit doit gérer de</a:t>
            </a:r>
            <a:r>
              <a:rPr lang="fr-FR" dirty="0"/>
              <a:t> </a:t>
            </a:r>
            <a:r>
              <a:rPr lang="fr-FR" dirty="0" smtClean="0"/>
              <a:t>manière raisonnée les besoins en eau issue des pluies. </a:t>
            </a: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5728"/>
            <a:ext cx="7472386" cy="571504"/>
          </a:xfrm>
        </p:spPr>
        <p:txBody>
          <a:bodyPr>
            <a:normAutofit fontScale="90000"/>
          </a:bodyPr>
          <a:lstStyle/>
          <a:p>
            <a:pPr algn="ctr"/>
            <a:r>
              <a:rPr lang="fr-FR" sz="3600" dirty="0" smtClean="0"/>
              <a:t>Recherche de solutions mécaniques</a:t>
            </a:r>
            <a:endParaRPr lang="fr-FR" sz="3600" dirty="0"/>
          </a:p>
        </p:txBody>
      </p:sp>
      <p:sp>
        <p:nvSpPr>
          <p:cNvPr id="3" name="Espace réservé du contenu 2"/>
          <p:cNvSpPr>
            <a:spLocks noGrp="1"/>
          </p:cNvSpPr>
          <p:nvPr>
            <p:ph idx="1"/>
          </p:nvPr>
        </p:nvSpPr>
        <p:spPr>
          <a:xfrm>
            <a:off x="428596" y="1214422"/>
            <a:ext cx="8258204" cy="5110178"/>
          </a:xfrm>
        </p:spPr>
        <p:txBody>
          <a:bodyPr/>
          <a:lstStyle/>
          <a:p>
            <a:r>
              <a:rPr lang="fr-FR" sz="2000" b="1" dirty="0" smtClean="0"/>
              <a:t>FP1</a:t>
            </a:r>
            <a:r>
              <a:rPr lang="fr-FR" sz="2000" dirty="0" smtClean="0"/>
              <a:t> : permettre à l’utilisateur d’humidifier le sol en fonction du besoin de la plante en eau.</a:t>
            </a:r>
          </a:p>
          <a:p>
            <a:r>
              <a:rPr lang="fr-FR" sz="2000" dirty="0" smtClean="0"/>
              <a:t>FC3 : Automatiser l’humidification des racines.</a:t>
            </a:r>
          </a:p>
          <a:p>
            <a:r>
              <a:rPr lang="fr-FR" sz="2000" dirty="0" smtClean="0"/>
              <a:t>FC7 : Recueillir et stocker les eaux de pluie.</a:t>
            </a:r>
          </a:p>
          <a:p>
            <a:r>
              <a:rPr lang="fr-FR" sz="2000" dirty="0" smtClean="0"/>
              <a:t>Ces 3 fonctions recueillent à elle </a:t>
            </a:r>
            <a:r>
              <a:rPr lang="fr-FR" sz="2000" u="sng" dirty="0" smtClean="0"/>
              <a:t>seules près de 2/3 des suffrages par rapport aux autres.</a:t>
            </a:r>
          </a:p>
          <a:p>
            <a:r>
              <a:rPr lang="fr-FR" sz="2000" dirty="0" smtClean="0"/>
              <a:t>Il faut donc pouvoir recueillir, puis stocker l’eau et la distribuer au niveau des racines en fonction de ces besoins. </a:t>
            </a:r>
          </a:p>
          <a:p>
            <a:pPr>
              <a:buNone/>
            </a:pPr>
            <a:r>
              <a:rPr lang="fr-FR" sz="2000" dirty="0" smtClean="0"/>
              <a:t>Un peu de recherche et de sciences: </a:t>
            </a:r>
          </a:p>
          <a:p>
            <a:pPr lvl="1"/>
            <a:r>
              <a:rPr lang="fr-FR" sz="1800" dirty="0" smtClean="0"/>
              <a:t>Quel est le volume de pluie en 1 année à Marseille ?</a:t>
            </a:r>
          </a:p>
          <a:p>
            <a:pPr lvl="1"/>
            <a:r>
              <a:rPr lang="fr-FR" sz="1800" dirty="0" smtClean="0"/>
              <a:t>Quel est le besoin en eau des différents légumes ?</a:t>
            </a:r>
          </a:p>
          <a:p>
            <a:pPr lvl="1"/>
            <a:r>
              <a:rPr lang="fr-FR" sz="1800" dirty="0" smtClean="0"/>
              <a:t>Comment calculer le volume en eau à distribuer ?</a:t>
            </a:r>
          </a:p>
          <a:p>
            <a:pPr lvl="1"/>
            <a:r>
              <a:rPr lang="fr-FR" sz="1800" dirty="0" smtClean="0"/>
              <a:t>Comment acheminer ce volume aux racines ?</a:t>
            </a:r>
          </a:p>
          <a:p>
            <a:pPr lvl="1"/>
            <a:endParaRPr lang="fr-FR"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85728"/>
            <a:ext cx="8229600" cy="438896"/>
          </a:xfrm>
        </p:spPr>
        <p:txBody>
          <a:bodyPr>
            <a:normAutofit fontScale="90000"/>
          </a:bodyPr>
          <a:lstStyle/>
          <a:p>
            <a:pPr algn="ctr"/>
            <a:r>
              <a:rPr lang="fr-FR" dirty="0" smtClean="0"/>
              <a:t>Calculs et solutions retenues</a:t>
            </a:r>
            <a:endParaRPr lang="fr-FR" dirty="0"/>
          </a:p>
        </p:txBody>
      </p:sp>
      <p:pic>
        <p:nvPicPr>
          <p:cNvPr id="3074" name="Picture 2"/>
          <p:cNvPicPr>
            <a:picLocks noGrp="1" noChangeAspect="1" noChangeArrowheads="1"/>
          </p:cNvPicPr>
          <p:nvPr>
            <p:ph idx="1"/>
          </p:nvPr>
        </p:nvPicPr>
        <p:blipFill>
          <a:blip r:embed="rId2"/>
          <a:srcRect/>
          <a:stretch>
            <a:fillRect/>
          </a:stretch>
        </p:blipFill>
        <p:spPr bwMode="auto">
          <a:xfrm>
            <a:off x="1357290" y="1253923"/>
            <a:ext cx="4495809" cy="1996668"/>
          </a:xfrm>
          <a:prstGeom prst="rect">
            <a:avLst/>
          </a:prstGeom>
          <a:noFill/>
          <a:ln w="9525">
            <a:noFill/>
            <a:miter lim="800000"/>
            <a:headEnd/>
            <a:tailEnd/>
          </a:ln>
          <a:effectLst/>
        </p:spPr>
      </p:pic>
      <p:sp>
        <p:nvSpPr>
          <p:cNvPr id="5" name="ZoneTexte 4"/>
          <p:cNvSpPr txBox="1"/>
          <p:nvPr/>
        </p:nvSpPr>
        <p:spPr>
          <a:xfrm>
            <a:off x="142844" y="3500438"/>
            <a:ext cx="8702254" cy="2308324"/>
          </a:xfrm>
          <a:prstGeom prst="rect">
            <a:avLst/>
          </a:prstGeom>
          <a:noFill/>
        </p:spPr>
        <p:txBody>
          <a:bodyPr wrap="square" rtlCol="0">
            <a:spAutoFit/>
          </a:bodyPr>
          <a:lstStyle/>
          <a:p>
            <a:r>
              <a:rPr lang="fr-FR" sz="1400" dirty="0" smtClean="0">
                <a:latin typeface="Comic Sans MS" pitchFamily="66" charset="0"/>
              </a:rPr>
              <a:t>1l/m² correspond à 1mm de pluie. On a repris les calculs de </a:t>
            </a:r>
            <a:r>
              <a:rPr lang="fr-FR" sz="1400" dirty="0" err="1" smtClean="0">
                <a:latin typeface="Comic Sans MS" pitchFamily="66" charset="0"/>
              </a:rPr>
              <a:t>MétéoFrance</a:t>
            </a:r>
            <a:r>
              <a:rPr lang="fr-FR" sz="1400" dirty="0" smtClean="0">
                <a:latin typeface="Comic Sans MS" pitchFamily="66" charset="0"/>
              </a:rPr>
              <a:t> par mois et on a additionné soit en moyenne 700 à 800 l/m².</a:t>
            </a:r>
          </a:p>
          <a:p>
            <a:r>
              <a:rPr lang="fr-FR" sz="1400" dirty="0" smtClean="0">
                <a:latin typeface="Comic Sans MS" pitchFamily="66" charset="0"/>
              </a:rPr>
              <a:t>Pour une surface de 3,75 m² de toiture de notre serre, on a le calcul suivant du volume récupérable d’eau à l’année :</a:t>
            </a:r>
          </a:p>
          <a:p>
            <a:r>
              <a:rPr lang="fr-FR" sz="1400" dirty="0" smtClean="0">
                <a:latin typeface="Comic Sans MS" pitchFamily="66" charset="0"/>
              </a:rPr>
              <a:t>0,6 X 3,75 X 700 = 1575 l= 1,57 m3 (0,6* est le coefficient d’une toiture plate) : </a:t>
            </a:r>
            <a:endParaRPr lang="fr-FR" sz="1400" dirty="0">
              <a:latin typeface="Comic Sans MS" pitchFamily="66" charset="0"/>
            </a:endParaRPr>
          </a:p>
          <a:p>
            <a:r>
              <a:rPr lang="fr-FR" sz="1400" dirty="0" smtClean="0">
                <a:latin typeface="Comic Sans MS" pitchFamily="66" charset="0"/>
              </a:rPr>
              <a:t>*</a:t>
            </a:r>
          </a:p>
          <a:p>
            <a:r>
              <a:rPr lang="fr-FR" sz="1400" dirty="0" smtClean="0">
                <a:latin typeface="Comic Sans MS" pitchFamily="66" charset="0"/>
                <a:hlinkClick r:id="rId3"/>
              </a:rPr>
              <a:t>http://recuperation-eau-de-pluie.lacentrale-eco.com/comment-dimensionner-sa-cuve-de-recuperation-deau-de-pluie-fr.html?sef_rewr</a:t>
            </a:r>
            <a:endParaRPr lang="fr-FR" sz="1400" dirty="0" smtClean="0">
              <a:latin typeface="Comic Sans MS" pitchFamily="66" charset="0"/>
            </a:endParaRPr>
          </a:p>
          <a:p>
            <a:r>
              <a:rPr lang="fr-FR" sz="1400" dirty="0" smtClean="0">
                <a:latin typeface="Comic Sans MS" pitchFamily="66" charset="0"/>
              </a:rPr>
              <a:t>Comme 1dcm3 = 1L, donc on récupère au total 1400 L. On va réaliser une </a:t>
            </a:r>
            <a:r>
              <a:rPr lang="fr-FR" sz="1400" dirty="0" smtClean="0">
                <a:latin typeface="Comic Sans MS" pitchFamily="66" charset="0"/>
              </a:rPr>
              <a:t>maquette. </a:t>
            </a:r>
            <a:endParaRPr lang="fr-FR" sz="1400" dirty="0" smtClean="0">
              <a:latin typeface="Comic Sans MS" pitchFamily="66" charset="0"/>
            </a:endParaRPr>
          </a:p>
          <a:p>
            <a:endParaRPr lang="fr-FR" dirty="0">
              <a:latin typeface="Comic Sans MS" pitchFamily="66"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14290"/>
            <a:ext cx="8229600" cy="796086"/>
          </a:xfrm>
        </p:spPr>
        <p:txBody>
          <a:bodyPr>
            <a:normAutofit fontScale="90000"/>
          </a:bodyPr>
          <a:lstStyle/>
          <a:p>
            <a:r>
              <a:rPr lang="fr-FR" sz="3600" dirty="0" smtClean="0"/>
              <a:t>Calcul des dimensions de la cuve de récupération d’eau de pluie</a:t>
            </a:r>
            <a:endParaRPr lang="fr-FR" sz="3600" dirty="0"/>
          </a:p>
        </p:txBody>
      </p:sp>
      <p:sp>
        <p:nvSpPr>
          <p:cNvPr id="3" name="Espace réservé du contenu 2"/>
          <p:cNvSpPr>
            <a:spLocks noGrp="1"/>
          </p:cNvSpPr>
          <p:nvPr>
            <p:ph idx="1"/>
          </p:nvPr>
        </p:nvSpPr>
        <p:spPr>
          <a:xfrm>
            <a:off x="428596" y="1142984"/>
            <a:ext cx="8229600" cy="4389120"/>
          </a:xfrm>
        </p:spPr>
        <p:txBody>
          <a:bodyPr>
            <a:normAutofit/>
          </a:bodyPr>
          <a:lstStyle/>
          <a:p>
            <a:r>
              <a:rPr lang="fr-FR" sz="1600" dirty="0" smtClean="0"/>
              <a:t>V = L x l x h = 140 dm3</a:t>
            </a:r>
          </a:p>
          <a:p>
            <a:r>
              <a:rPr lang="fr-FR" sz="1600" dirty="0" smtClean="0"/>
              <a:t>Volume d’eau de la maquette :</a:t>
            </a:r>
          </a:p>
          <a:p>
            <a:r>
              <a:rPr lang="fr-FR" sz="1600" dirty="0" smtClean="0"/>
              <a:t>V1 = 0,54X0,34X0,2 = 0,026L</a:t>
            </a:r>
          </a:p>
          <a:p>
            <a:r>
              <a:rPr lang="fr-FR" sz="1600" dirty="0" smtClean="0"/>
              <a:t>Soit 26mL. Mais on enlève 0,54x0,34x0,03 = 0,0055</a:t>
            </a:r>
          </a:p>
          <a:p>
            <a:r>
              <a:rPr lang="fr-FR" sz="1600" dirty="0" smtClean="0"/>
              <a:t>Soit le total de récupération d’eau de la maquette</a:t>
            </a:r>
          </a:p>
          <a:p>
            <a:pPr>
              <a:buNone/>
            </a:pPr>
            <a:r>
              <a:rPr lang="fr-FR" sz="1600" dirty="0" smtClean="0"/>
              <a:t>est égal à 20 </a:t>
            </a:r>
            <a:r>
              <a:rPr lang="fr-FR" sz="1600" dirty="0" err="1" smtClean="0"/>
              <a:t>mL</a:t>
            </a:r>
            <a:r>
              <a:rPr lang="fr-FR" sz="1600" dirty="0" smtClean="0"/>
              <a:t>.</a:t>
            </a:r>
          </a:p>
          <a:p>
            <a:endParaRPr lang="fr-FR" sz="1600" dirty="0" smtClean="0"/>
          </a:p>
          <a:p>
            <a:endParaRPr lang="fr-FR" sz="1600" dirty="0"/>
          </a:p>
        </p:txBody>
      </p:sp>
      <p:pic>
        <p:nvPicPr>
          <p:cNvPr id="4098" name="Picture 2"/>
          <p:cNvPicPr>
            <a:picLocks noChangeAspect="1" noChangeArrowheads="1"/>
          </p:cNvPicPr>
          <p:nvPr/>
        </p:nvPicPr>
        <p:blipFill>
          <a:blip r:embed="rId2"/>
          <a:srcRect/>
          <a:stretch>
            <a:fillRect/>
          </a:stretch>
        </p:blipFill>
        <p:spPr bwMode="auto">
          <a:xfrm>
            <a:off x="5715008" y="1142984"/>
            <a:ext cx="3033720" cy="2164839"/>
          </a:xfrm>
          <a:prstGeom prst="rect">
            <a:avLst/>
          </a:prstGeom>
          <a:noFill/>
          <a:ln w="9525">
            <a:noFill/>
            <a:miter lim="800000"/>
            <a:headEnd/>
            <a:tailEnd/>
          </a:ln>
          <a:effectLst/>
        </p:spPr>
      </p:pic>
      <p:cxnSp>
        <p:nvCxnSpPr>
          <p:cNvPr id="6" name="Connecteur droit avec flèche 5"/>
          <p:cNvCxnSpPr/>
          <p:nvPr/>
        </p:nvCxnSpPr>
        <p:spPr>
          <a:xfrm>
            <a:off x="6357950" y="3286124"/>
            <a:ext cx="1285884" cy="21431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rot="5400000">
            <a:off x="5786446" y="3143248"/>
            <a:ext cx="571504" cy="14287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a:off x="6000760" y="2071678"/>
            <a:ext cx="571504" cy="28575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rot="649299">
            <a:off x="6668845" y="3026245"/>
            <a:ext cx="1071570" cy="369332"/>
          </a:xfrm>
          <a:prstGeom prst="rect">
            <a:avLst/>
          </a:prstGeom>
          <a:noFill/>
        </p:spPr>
        <p:txBody>
          <a:bodyPr wrap="square" rtlCol="0">
            <a:spAutoFit/>
          </a:bodyPr>
          <a:lstStyle/>
          <a:p>
            <a:r>
              <a:rPr lang="fr-FR" dirty="0" smtClean="0"/>
              <a:t>54mm</a:t>
            </a:r>
            <a:endParaRPr lang="fr-FR" dirty="0"/>
          </a:p>
        </p:txBody>
      </p:sp>
      <p:sp>
        <p:nvSpPr>
          <p:cNvPr id="17" name="ZoneTexte 16"/>
          <p:cNvSpPr txBox="1"/>
          <p:nvPr/>
        </p:nvSpPr>
        <p:spPr>
          <a:xfrm rot="16947977">
            <a:off x="5358468" y="2900012"/>
            <a:ext cx="822661" cy="369332"/>
          </a:xfrm>
          <a:prstGeom prst="rect">
            <a:avLst/>
          </a:prstGeom>
          <a:noFill/>
        </p:spPr>
        <p:txBody>
          <a:bodyPr wrap="none" rtlCol="0">
            <a:spAutoFit/>
          </a:bodyPr>
          <a:lstStyle/>
          <a:p>
            <a:r>
              <a:rPr lang="fr-FR" dirty="0" smtClean="0"/>
              <a:t>20mm</a:t>
            </a:r>
            <a:endParaRPr lang="fr-FR" dirty="0"/>
          </a:p>
        </p:txBody>
      </p:sp>
      <p:sp>
        <p:nvSpPr>
          <p:cNvPr id="18" name="ZoneTexte 17"/>
          <p:cNvSpPr txBox="1"/>
          <p:nvPr/>
        </p:nvSpPr>
        <p:spPr>
          <a:xfrm rot="1515127">
            <a:off x="6040692" y="1870265"/>
            <a:ext cx="813043" cy="369332"/>
          </a:xfrm>
          <a:prstGeom prst="rect">
            <a:avLst/>
          </a:prstGeom>
          <a:noFill/>
        </p:spPr>
        <p:txBody>
          <a:bodyPr wrap="none" rtlCol="0">
            <a:spAutoFit/>
          </a:bodyPr>
          <a:lstStyle/>
          <a:p>
            <a:r>
              <a:rPr lang="fr-FR" dirty="0" smtClean="0"/>
              <a:t>34mm</a:t>
            </a:r>
            <a:endParaRPr lang="fr-FR" dirty="0"/>
          </a:p>
        </p:txBody>
      </p:sp>
      <p:pic>
        <p:nvPicPr>
          <p:cNvPr id="4101" name="Picture 5"/>
          <p:cNvPicPr>
            <a:picLocks noChangeAspect="1" noChangeArrowheads="1"/>
          </p:cNvPicPr>
          <p:nvPr/>
        </p:nvPicPr>
        <p:blipFill>
          <a:blip r:embed="rId3"/>
          <a:srcRect/>
          <a:stretch>
            <a:fillRect/>
          </a:stretch>
        </p:blipFill>
        <p:spPr bwMode="auto">
          <a:xfrm>
            <a:off x="5500694" y="3857628"/>
            <a:ext cx="3256345" cy="203358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500042"/>
            <a:ext cx="8229600" cy="500042"/>
          </a:xfrm>
        </p:spPr>
        <p:txBody>
          <a:bodyPr>
            <a:normAutofit fontScale="90000"/>
          </a:bodyPr>
          <a:lstStyle/>
          <a:p>
            <a:r>
              <a:rPr lang="fr-FR" sz="3200" dirty="0" smtClean="0"/>
              <a:t>Comment distribuer cette eau dans le sol ?</a:t>
            </a:r>
            <a:endParaRPr lang="fr-FR" sz="3200" dirty="0"/>
          </a:p>
        </p:txBody>
      </p:sp>
      <p:sp>
        <p:nvSpPr>
          <p:cNvPr id="3" name="Espace réservé du contenu 2"/>
          <p:cNvSpPr>
            <a:spLocks noGrp="1"/>
          </p:cNvSpPr>
          <p:nvPr>
            <p:ph idx="1"/>
          </p:nvPr>
        </p:nvSpPr>
        <p:spPr>
          <a:xfrm>
            <a:off x="285720" y="1214422"/>
            <a:ext cx="8229600" cy="4389120"/>
          </a:xfrm>
        </p:spPr>
        <p:txBody>
          <a:bodyPr>
            <a:normAutofit lnSpcReduction="10000"/>
          </a:bodyPr>
          <a:lstStyle/>
          <a:p>
            <a:r>
              <a:rPr lang="fr-FR" sz="2000" dirty="0" smtClean="0"/>
              <a:t>On a pensé à l’histoire d’Archimède dans sa baignoire : Inutile de vous la raconter. Mais de cette inspiration est née notre système d’évacuation. </a:t>
            </a:r>
          </a:p>
          <a:p>
            <a:r>
              <a:rPr lang="fr-FR" sz="1600" dirty="0" smtClean="0">
                <a:hlinkClick r:id="rId2"/>
              </a:rPr>
              <a:t>https://www.youtube.com/watch?v=qwm14OSQzxI</a:t>
            </a:r>
            <a:endParaRPr lang="fr-FR" sz="1600" dirty="0" smtClean="0"/>
          </a:p>
          <a:p>
            <a:pPr>
              <a:buNone/>
            </a:pPr>
            <a:endParaRPr lang="fr-FR" sz="1600" dirty="0" smtClean="0"/>
          </a:p>
          <a:p>
            <a:r>
              <a:rPr lang="fr-FR" sz="1600" dirty="0" smtClean="0"/>
              <a:t>Il  s’agit d’actionner un  sorte de bouchon en forme de rectangle parallélépipède. Mais il doit d’abord flotter. On a donc rechercher une solution pour que sa masse volumique soit inférieure à 1g/cm3 (masse volumique de l’eau dans les conditions normales de température et de pression).</a:t>
            </a:r>
          </a:p>
          <a:p>
            <a:r>
              <a:rPr lang="fr-FR" sz="1600" dirty="0" smtClean="0"/>
              <a:t>On l’a dessinée avec un logiciel de 3D (</a:t>
            </a:r>
            <a:r>
              <a:rPr lang="fr-FR" sz="1600" dirty="0" err="1" smtClean="0"/>
              <a:t>Solidworks</a:t>
            </a:r>
            <a:r>
              <a:rPr lang="fr-FR" sz="1600" dirty="0" smtClean="0"/>
              <a:t>) puis </a:t>
            </a:r>
            <a:r>
              <a:rPr lang="fr-FR" sz="1600" dirty="0" err="1" smtClean="0"/>
              <a:t>verifiée</a:t>
            </a:r>
            <a:r>
              <a:rPr lang="fr-FR" sz="1600" dirty="0" smtClean="0"/>
              <a:t> sa masse avec le logiciel d’impression 3D et on a calculé sa masse volumique. Après plusieurs mesures et tentatives on a trouvé la solution.</a:t>
            </a:r>
          </a:p>
          <a:p>
            <a:r>
              <a:rPr lang="fr-FR" sz="1600" dirty="0" smtClean="0"/>
              <a:t>Volume de la pièce en négligeant la partie de l’encoche  : 40 x 50 x 30 = 60000 mm3.</a:t>
            </a:r>
          </a:p>
          <a:p>
            <a:r>
              <a:rPr lang="fr-FR" sz="1600" dirty="0" smtClean="0"/>
              <a:t>Soit 60 cm3 d’où sa masse volumique </a:t>
            </a:r>
            <a:r>
              <a:rPr lang="el-GR" sz="1600" dirty="0" smtClean="0"/>
              <a:t>ρ</a:t>
            </a:r>
            <a:r>
              <a:rPr lang="fr-FR" sz="1600" dirty="0" smtClean="0"/>
              <a:t>= m/v = 18/60 = </a:t>
            </a:r>
            <a:r>
              <a:rPr lang="fr-FR" sz="1600" b="1" u="sng" dirty="0" smtClean="0">
                <a:solidFill>
                  <a:srgbClr val="FF0000"/>
                </a:solidFill>
              </a:rPr>
              <a:t>0,3g/cm3 &lt;</a:t>
            </a:r>
            <a:r>
              <a:rPr lang="fr-FR" sz="1600" dirty="0" smtClean="0"/>
              <a:t> 1 g/cm3. D’où le bouchon flottera. Sa forme est creuse à l’intérieur. Epaisseur 3mm. </a:t>
            </a:r>
          </a:p>
          <a:p>
            <a:r>
              <a:rPr lang="fr-FR" sz="1600" dirty="0" smtClean="0"/>
              <a:t>Voir la diapositive suivante : </a:t>
            </a:r>
          </a:p>
          <a:p>
            <a:endParaRPr lang="fr-FR" sz="1600" dirty="0" smtClean="0"/>
          </a:p>
          <a:p>
            <a:endParaRPr lang="fr-FR" sz="1600" dirty="0" smtClean="0"/>
          </a:p>
          <a:p>
            <a:endParaRPr lang="fr-FR" sz="1600" dirty="0" smtClean="0"/>
          </a:p>
          <a:p>
            <a:endParaRPr lang="fr-FR" sz="1600" dirty="0"/>
          </a:p>
        </p:txBody>
      </p:sp>
      <p:pic>
        <p:nvPicPr>
          <p:cNvPr id="5123" name="Picture 3"/>
          <p:cNvPicPr>
            <a:picLocks noChangeAspect="1" noChangeArrowheads="1"/>
          </p:cNvPicPr>
          <p:nvPr/>
        </p:nvPicPr>
        <p:blipFill>
          <a:blip r:embed="rId3"/>
          <a:srcRect/>
          <a:stretch>
            <a:fillRect/>
          </a:stretch>
        </p:blipFill>
        <p:spPr bwMode="auto">
          <a:xfrm>
            <a:off x="6929454" y="1857364"/>
            <a:ext cx="1372710" cy="11825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85728"/>
            <a:ext cx="9144064" cy="642942"/>
          </a:xfrm>
        </p:spPr>
        <p:txBody>
          <a:bodyPr>
            <a:normAutofit fontScale="90000"/>
          </a:bodyPr>
          <a:lstStyle/>
          <a:p>
            <a:r>
              <a:rPr lang="fr-FR" dirty="0" smtClean="0"/>
              <a:t>Conception illustrée et impression  3D</a:t>
            </a:r>
            <a:endParaRPr lang="fr-FR" dirty="0"/>
          </a:p>
        </p:txBody>
      </p:sp>
      <p:pic>
        <p:nvPicPr>
          <p:cNvPr id="6146" name="Picture 2"/>
          <p:cNvPicPr>
            <a:picLocks noGrp="1" noChangeAspect="1" noChangeArrowheads="1"/>
          </p:cNvPicPr>
          <p:nvPr>
            <p:ph idx="1"/>
          </p:nvPr>
        </p:nvPicPr>
        <p:blipFill>
          <a:blip r:embed="rId2"/>
          <a:srcRect/>
          <a:stretch>
            <a:fillRect/>
          </a:stretch>
        </p:blipFill>
        <p:spPr bwMode="auto">
          <a:xfrm>
            <a:off x="1000100" y="3500437"/>
            <a:ext cx="6643734" cy="3103141"/>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642909" y="1285860"/>
            <a:ext cx="7000925" cy="26432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600" dirty="0" smtClean="0"/>
              <a:t>Calcul du poids du bouchon et efforts en Newton pour le plonger.</a:t>
            </a:r>
            <a:endParaRPr lang="fr-FR" sz="3600" dirty="0"/>
          </a:p>
        </p:txBody>
      </p:sp>
      <p:pic>
        <p:nvPicPr>
          <p:cNvPr id="7170" name="Picture 2"/>
          <p:cNvPicPr>
            <a:picLocks noGrp="1" noChangeAspect="1" noChangeArrowheads="1"/>
          </p:cNvPicPr>
          <p:nvPr>
            <p:ph idx="1"/>
          </p:nvPr>
        </p:nvPicPr>
        <p:blipFill>
          <a:blip r:embed="rId2"/>
          <a:srcRect/>
          <a:stretch>
            <a:fillRect/>
          </a:stretch>
        </p:blipFill>
        <p:spPr bwMode="auto">
          <a:xfrm>
            <a:off x="1357290" y="2214554"/>
            <a:ext cx="1466998" cy="1343815"/>
          </a:xfrm>
          <a:prstGeom prst="rect">
            <a:avLst/>
          </a:prstGeom>
          <a:noFill/>
          <a:ln w="9525">
            <a:noFill/>
            <a:miter lim="800000"/>
            <a:headEnd/>
            <a:tailEnd/>
          </a:ln>
          <a:effectLst/>
        </p:spPr>
      </p:pic>
      <p:cxnSp>
        <p:nvCxnSpPr>
          <p:cNvPr id="6" name="Connecteur droit avec flèche 5"/>
          <p:cNvCxnSpPr/>
          <p:nvPr/>
        </p:nvCxnSpPr>
        <p:spPr>
          <a:xfrm rot="5400000">
            <a:off x="1571604" y="3571876"/>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357158" y="4357694"/>
            <a:ext cx="3286148" cy="646331"/>
          </a:xfrm>
          <a:prstGeom prst="rect">
            <a:avLst/>
          </a:prstGeom>
          <a:noFill/>
        </p:spPr>
        <p:txBody>
          <a:bodyPr wrap="square" rtlCol="0">
            <a:spAutoFit/>
          </a:bodyPr>
          <a:lstStyle/>
          <a:p>
            <a:r>
              <a:rPr lang="fr-FR" dirty="0" smtClean="0"/>
              <a:t>Poids du bouchon = 0,018x 9,8 = 0,176 N</a:t>
            </a:r>
            <a:endParaRPr lang="fr-FR" dirty="0"/>
          </a:p>
        </p:txBody>
      </p:sp>
      <p:sp>
        <p:nvSpPr>
          <p:cNvPr id="8" name="ZoneTexte 7"/>
          <p:cNvSpPr txBox="1"/>
          <p:nvPr/>
        </p:nvSpPr>
        <p:spPr>
          <a:xfrm>
            <a:off x="357158" y="5429264"/>
            <a:ext cx="8358246" cy="923330"/>
          </a:xfrm>
          <a:prstGeom prst="rect">
            <a:avLst/>
          </a:prstGeom>
          <a:noFill/>
        </p:spPr>
        <p:txBody>
          <a:bodyPr wrap="square" rtlCol="0">
            <a:spAutoFit/>
          </a:bodyPr>
          <a:lstStyle/>
          <a:p>
            <a:r>
              <a:rPr lang="fr-FR" dirty="0" smtClean="0"/>
              <a:t>Pour que le bouchon coule, il faut lui appliquer une masse supérieure à 42g (60-18). Soit un effort de 0,042x9,8= 0,41N</a:t>
            </a:r>
          </a:p>
          <a:p>
            <a:endParaRPr lang="fr-FR" dirty="0"/>
          </a:p>
        </p:txBody>
      </p:sp>
      <p:pic>
        <p:nvPicPr>
          <p:cNvPr id="1026" name="Picture 2"/>
          <p:cNvPicPr>
            <a:picLocks noChangeAspect="1" noChangeArrowheads="1"/>
          </p:cNvPicPr>
          <p:nvPr/>
        </p:nvPicPr>
        <p:blipFill>
          <a:blip r:embed="rId3"/>
          <a:srcRect/>
          <a:stretch>
            <a:fillRect/>
          </a:stretch>
        </p:blipFill>
        <p:spPr bwMode="auto">
          <a:xfrm>
            <a:off x="3857620" y="1928802"/>
            <a:ext cx="4643438" cy="34835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0"/>
            <a:ext cx="8229600" cy="642942"/>
          </a:xfrm>
        </p:spPr>
        <p:txBody>
          <a:bodyPr>
            <a:normAutofit/>
          </a:bodyPr>
          <a:lstStyle/>
          <a:p>
            <a:pPr algn="ctr"/>
            <a:r>
              <a:rPr lang="fr-FR" sz="3600" dirty="0" smtClean="0"/>
              <a:t>Choix du moteur</a:t>
            </a:r>
            <a:endParaRPr lang="fr-FR" sz="3600" dirty="0"/>
          </a:p>
        </p:txBody>
      </p:sp>
      <p:sp>
        <p:nvSpPr>
          <p:cNvPr id="3" name="Espace réservé du contenu 2"/>
          <p:cNvSpPr>
            <a:spLocks noGrp="1"/>
          </p:cNvSpPr>
          <p:nvPr>
            <p:ph idx="1"/>
          </p:nvPr>
        </p:nvSpPr>
        <p:spPr>
          <a:xfrm>
            <a:off x="457200" y="714356"/>
            <a:ext cx="8229600" cy="5610244"/>
          </a:xfrm>
        </p:spPr>
        <p:txBody>
          <a:bodyPr>
            <a:normAutofit fontScale="55000" lnSpcReduction="20000"/>
          </a:bodyPr>
          <a:lstStyle/>
          <a:p>
            <a:r>
              <a:rPr lang="fr-FR" sz="1800" dirty="0" smtClean="0"/>
              <a:t>Nous savions d’après les recommandations de notre professeur, qu’il fallait commandé le système d’humidification avec une carte </a:t>
            </a:r>
            <a:r>
              <a:rPr lang="fr-FR" sz="1800" dirty="0" err="1" smtClean="0"/>
              <a:t>Arduino</a:t>
            </a:r>
            <a:r>
              <a:rPr lang="fr-FR" sz="1800" dirty="0" smtClean="0"/>
              <a:t>.</a:t>
            </a:r>
          </a:p>
          <a:p>
            <a:r>
              <a:rPr lang="fr-FR" sz="1800" dirty="0" smtClean="0"/>
              <a:t>C’est alors que nous avions effectué nos recherches sur comment actionner le levier pour faire descendre le bouchon. </a:t>
            </a:r>
          </a:p>
          <a:p>
            <a:endParaRPr lang="fr-FR" sz="1800" dirty="0" smtClean="0"/>
          </a:p>
          <a:p>
            <a:pPr>
              <a:buNone/>
            </a:pPr>
            <a:r>
              <a:rPr lang="fr-FR" sz="2500" dirty="0" smtClean="0"/>
              <a:t>Nous avons pensé à un moteur  classique à courant continue (5V) car on avait appris qu’il fallait convertir une énergie électrique en énergie  mécanique. Mais il tourne trop vite.</a:t>
            </a:r>
          </a:p>
          <a:p>
            <a:endParaRPr lang="fr-FR" sz="2500" dirty="0" smtClean="0"/>
          </a:p>
          <a:p>
            <a:endParaRPr lang="fr-FR" sz="2500" dirty="0" smtClean="0"/>
          </a:p>
          <a:p>
            <a:endParaRPr lang="fr-FR" sz="2500" dirty="0" smtClean="0"/>
          </a:p>
          <a:p>
            <a:r>
              <a:rPr lang="fr-FR" sz="2500" dirty="0" smtClean="0"/>
              <a:t>Cela dit, même si on réduit sa vitesse de rotation, le moteur ne va pas pouvoir supporter des charges lourdes. Nous avons donc besoin d’un système qui puisse supporter une charge. Et de nos recherches on a appris qu’il existait un ensemble composé d’</a:t>
            </a:r>
            <a:r>
              <a:rPr lang="fr-FR" sz="2500" b="1" dirty="0" smtClean="0"/>
              <a:t>engrenages</a:t>
            </a:r>
            <a:r>
              <a:rPr lang="fr-FR" sz="2500" dirty="0" smtClean="0"/>
              <a:t> qui permette de réduire la vitesse de rotation de l’axe du moteur tout en augmentant une charge en sortie.  Sur l’image suivante, extraite du site de l’</a:t>
            </a:r>
            <a:r>
              <a:rPr lang="fr-FR" sz="2500" dirty="0" smtClean="0">
                <a:hlinkClick r:id="rId2"/>
              </a:rPr>
              <a:t>Académie d’Aix Marseille</a:t>
            </a:r>
            <a:r>
              <a:rPr lang="fr-FR" sz="2500" dirty="0" smtClean="0"/>
              <a:t>, on peut observer un ensemble moteur + réducteur + roue :</a:t>
            </a:r>
          </a:p>
          <a:p>
            <a:pPr>
              <a:buNone/>
            </a:pPr>
            <a:endParaRPr lang="fr-FR" dirty="0" smtClean="0"/>
          </a:p>
          <a:p>
            <a:pPr>
              <a:buNone/>
            </a:pPr>
            <a:endParaRPr lang="fr-FR" dirty="0" smtClean="0"/>
          </a:p>
          <a:p>
            <a:pPr>
              <a:buNone/>
            </a:pPr>
            <a:endParaRPr lang="fr-FR" dirty="0" smtClean="0"/>
          </a:p>
          <a:p>
            <a:r>
              <a:rPr lang="fr-FR" dirty="0" smtClean="0"/>
              <a:t>On a choisi </a:t>
            </a:r>
            <a:r>
              <a:rPr lang="fr-FR" b="1" dirty="0" smtClean="0"/>
              <a:t>un servomoteur </a:t>
            </a:r>
            <a:r>
              <a:rPr lang="fr-FR" b="1" dirty="0" err="1" smtClean="0"/>
              <a:t>Arduino</a:t>
            </a:r>
            <a:r>
              <a:rPr lang="fr-FR" b="1" dirty="0" smtClean="0"/>
              <a:t> T010050: </a:t>
            </a:r>
            <a:r>
              <a:rPr lang="fr-FR" dirty="0" smtClean="0"/>
              <a:t>Servomoteur </a:t>
            </a:r>
            <a:r>
              <a:rPr lang="fr-FR" dirty="0" err="1" smtClean="0"/>
              <a:t>Arduino</a:t>
            </a:r>
            <a:r>
              <a:rPr lang="fr-FR" dirty="0" smtClean="0"/>
              <a:t> miniature équipé d'un connecteur compatible </a:t>
            </a:r>
            <a:r>
              <a:rPr lang="fr-FR" dirty="0" err="1" smtClean="0"/>
              <a:t>Tinkerkit</a:t>
            </a:r>
            <a:r>
              <a:rPr lang="fr-FR" dirty="0" smtClean="0"/>
              <a:t>.</a:t>
            </a:r>
          </a:p>
          <a:p>
            <a:r>
              <a:rPr lang="fr-FR" dirty="0" smtClean="0"/>
              <a:t>Livré avec palonniers et visserie.</a:t>
            </a:r>
            <a:br>
              <a:rPr lang="fr-FR" dirty="0" smtClean="0"/>
            </a:br>
            <a:r>
              <a:rPr lang="fr-FR" dirty="0" smtClean="0"/>
              <a:t/>
            </a:r>
            <a:br>
              <a:rPr lang="fr-FR" dirty="0" smtClean="0"/>
            </a:br>
            <a:r>
              <a:rPr lang="fr-FR" dirty="0" smtClean="0"/>
              <a:t>Alimentation: 5 </a:t>
            </a:r>
            <a:r>
              <a:rPr lang="fr-FR" dirty="0" err="1" smtClean="0"/>
              <a:t>Vcc</a:t>
            </a:r>
            <a:r>
              <a:rPr lang="fr-FR" sz="2300" dirty="0" smtClean="0"/>
              <a:t/>
            </a:r>
            <a:br>
              <a:rPr lang="fr-FR" sz="2300" dirty="0" smtClean="0"/>
            </a:br>
            <a:r>
              <a:rPr lang="fr-FR" sz="2300" dirty="0" smtClean="0"/>
              <a:t>Course: 2 x 90°</a:t>
            </a:r>
            <a:br>
              <a:rPr lang="fr-FR" sz="2300" dirty="0" smtClean="0"/>
            </a:br>
            <a:r>
              <a:rPr lang="fr-FR" sz="2300" dirty="0" smtClean="0"/>
              <a:t>Couple: 1,0 kg.cm à 5 </a:t>
            </a:r>
            <a:r>
              <a:rPr lang="fr-FR" sz="2300" dirty="0" err="1" smtClean="0"/>
              <a:t>Vcc</a:t>
            </a:r>
            <a:r>
              <a:rPr lang="fr-FR" sz="2300" dirty="0" smtClean="0"/>
              <a:t/>
            </a:r>
            <a:br>
              <a:rPr lang="fr-FR" sz="2300" dirty="0" smtClean="0"/>
            </a:br>
            <a:r>
              <a:rPr lang="fr-FR" sz="2300" dirty="0" smtClean="0"/>
              <a:t>Vitesse: 0,12 s/60°</a:t>
            </a:r>
            <a:br>
              <a:rPr lang="fr-FR" sz="2300" dirty="0" smtClean="0"/>
            </a:br>
            <a:r>
              <a:rPr lang="fr-FR" sz="2300" dirty="0" smtClean="0"/>
              <a:t>Dimensions: 24 x 13 x 27 mm</a:t>
            </a:r>
          </a:p>
          <a:p>
            <a:endParaRPr lang="fr-FR" sz="1600" b="1" dirty="0" smtClean="0"/>
          </a:p>
          <a:p>
            <a:r>
              <a:rPr lang="fr-FR" sz="2900" dirty="0" smtClean="0"/>
              <a:t>Que veut dire couple.  1kg/cm ?</a:t>
            </a:r>
            <a:endParaRPr lang="fr-FR" sz="2900" dirty="0"/>
          </a:p>
        </p:txBody>
      </p:sp>
      <p:pic>
        <p:nvPicPr>
          <p:cNvPr id="6" name="Picture 2"/>
          <p:cNvPicPr>
            <a:picLocks noChangeAspect="1" noChangeArrowheads="1"/>
          </p:cNvPicPr>
          <p:nvPr/>
        </p:nvPicPr>
        <p:blipFill>
          <a:blip r:embed="rId3"/>
          <a:srcRect/>
          <a:stretch>
            <a:fillRect/>
          </a:stretch>
        </p:blipFill>
        <p:spPr bwMode="auto">
          <a:xfrm rot="16200000">
            <a:off x="6673467" y="1327533"/>
            <a:ext cx="585790" cy="1073948"/>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cstate="print"/>
          <a:srcRect/>
          <a:stretch>
            <a:fillRect/>
          </a:stretch>
        </p:blipFill>
        <p:spPr bwMode="auto">
          <a:xfrm>
            <a:off x="6643702" y="4500570"/>
            <a:ext cx="1525307" cy="1400171"/>
          </a:xfrm>
          <a:prstGeom prst="rect">
            <a:avLst/>
          </a:prstGeom>
          <a:noFill/>
          <a:ln w="9525">
            <a:noFill/>
            <a:miter lim="800000"/>
            <a:headEnd/>
            <a:tailEnd/>
          </a:ln>
          <a:effectLst/>
        </p:spPr>
      </p:pic>
      <p:cxnSp>
        <p:nvCxnSpPr>
          <p:cNvPr id="14" name="Connecteur droit avec flèche 13"/>
          <p:cNvCxnSpPr>
            <a:endCxn id="1029" idx="1"/>
          </p:cNvCxnSpPr>
          <p:nvPr/>
        </p:nvCxnSpPr>
        <p:spPr>
          <a:xfrm>
            <a:off x="3357554" y="4572008"/>
            <a:ext cx="3286148" cy="6286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357166"/>
            <a:ext cx="8229600" cy="224582"/>
          </a:xfrm>
        </p:spPr>
        <p:txBody>
          <a:bodyPr>
            <a:normAutofit fontScale="90000"/>
          </a:bodyPr>
          <a:lstStyle/>
          <a:p>
            <a:pPr algn="ctr"/>
            <a:r>
              <a:rPr lang="fr-FR" sz="3600" dirty="0" smtClean="0"/>
              <a:t>Expérience avec le servomoteur </a:t>
            </a:r>
            <a:endParaRPr lang="fr-FR" sz="3600" dirty="0"/>
          </a:p>
        </p:txBody>
      </p:sp>
      <p:sp>
        <p:nvSpPr>
          <p:cNvPr id="3" name="Espace réservé du contenu 2"/>
          <p:cNvSpPr>
            <a:spLocks noGrp="1"/>
          </p:cNvSpPr>
          <p:nvPr>
            <p:ph idx="1"/>
          </p:nvPr>
        </p:nvSpPr>
        <p:spPr>
          <a:xfrm>
            <a:off x="285720" y="785794"/>
            <a:ext cx="8229600" cy="2779404"/>
          </a:xfrm>
        </p:spPr>
        <p:txBody>
          <a:bodyPr>
            <a:normAutofit/>
          </a:bodyPr>
          <a:lstStyle/>
          <a:p>
            <a:r>
              <a:rPr lang="fr-FR" sz="1400" dirty="0" smtClean="0"/>
              <a:t>Tout d’abord on a choisi un servomoteur car on désire régler l’angle.  Un servomoteur comme son nom l'indique  c’est ce que l’on peut soit le régler en position angulaire soit en vitesse.</a:t>
            </a:r>
            <a:br>
              <a:rPr lang="fr-FR" sz="1400" dirty="0" smtClean="0"/>
            </a:br>
            <a:r>
              <a:rPr lang="fr-FR" sz="1400" dirty="0" smtClean="0"/>
              <a:t/>
            </a:r>
            <a:br>
              <a:rPr lang="fr-FR" sz="1400" dirty="0" smtClean="0"/>
            </a:br>
            <a:r>
              <a:rPr lang="fr-FR" sz="1400" dirty="0" smtClean="0"/>
              <a:t>Tandis qu'un moteur classique lui continuera de tourner. Avec un servomoteur c'est juste qu’on peut choisir l’angle à laquelle on veut tourner.</a:t>
            </a:r>
          </a:p>
          <a:p>
            <a:endParaRPr lang="fr-FR" sz="1400" dirty="0" smtClean="0"/>
          </a:p>
          <a:p>
            <a:r>
              <a:rPr lang="fr-FR" sz="1400" dirty="0" smtClean="0"/>
              <a:t>D’après les caractéristiques du servomoteur définis par le constructeur., ce dernier peut  supporter un effort de 1x9,8 = 9,8 N à 1 cm de son axe : </a:t>
            </a:r>
          </a:p>
          <a:p>
            <a:r>
              <a:rPr lang="fr-FR" sz="1400" dirty="0" smtClean="0"/>
              <a:t>Par un petit programme et une expérience nous avons vérifié.</a:t>
            </a:r>
          </a:p>
          <a:p>
            <a:endParaRPr lang="fr-FR" sz="1400" dirty="0"/>
          </a:p>
        </p:txBody>
      </p:sp>
      <p:pic>
        <p:nvPicPr>
          <p:cNvPr id="2051" name="Picture 3"/>
          <p:cNvPicPr>
            <a:picLocks noChangeAspect="1" noChangeArrowheads="1"/>
          </p:cNvPicPr>
          <p:nvPr/>
        </p:nvPicPr>
        <p:blipFill>
          <a:blip r:embed="rId2"/>
          <a:srcRect/>
          <a:stretch>
            <a:fillRect/>
          </a:stretch>
        </p:blipFill>
        <p:spPr bwMode="auto">
          <a:xfrm>
            <a:off x="428596" y="3429000"/>
            <a:ext cx="3060525" cy="2428868"/>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cstate="print"/>
          <a:srcRect/>
          <a:stretch>
            <a:fillRect/>
          </a:stretch>
        </p:blipFill>
        <p:spPr bwMode="auto">
          <a:xfrm rot="10800000">
            <a:off x="4143372" y="3429000"/>
            <a:ext cx="704340" cy="2381247"/>
          </a:xfrm>
          <a:prstGeom prst="rect">
            <a:avLst/>
          </a:prstGeom>
          <a:noFill/>
          <a:ln w="9525">
            <a:noFill/>
            <a:miter lim="800000"/>
            <a:headEnd/>
            <a:tailEnd/>
          </a:ln>
          <a:effectLst/>
        </p:spPr>
      </p:pic>
      <p:sp>
        <p:nvSpPr>
          <p:cNvPr id="7" name="ZoneTexte 6"/>
          <p:cNvSpPr txBox="1"/>
          <p:nvPr/>
        </p:nvSpPr>
        <p:spPr>
          <a:xfrm>
            <a:off x="5143504" y="5072074"/>
            <a:ext cx="1785950" cy="369332"/>
          </a:xfrm>
          <a:prstGeom prst="rect">
            <a:avLst/>
          </a:prstGeom>
          <a:noFill/>
        </p:spPr>
        <p:txBody>
          <a:bodyPr wrap="square" rtlCol="0">
            <a:spAutoFit/>
          </a:bodyPr>
          <a:lstStyle/>
          <a:p>
            <a:r>
              <a:rPr lang="fr-FR" dirty="0" smtClean="0"/>
              <a:t>Dynamomètre</a:t>
            </a:r>
            <a:endParaRPr lang="fr-FR" dirty="0"/>
          </a:p>
        </p:txBody>
      </p:sp>
      <p:sp>
        <p:nvSpPr>
          <p:cNvPr id="8" name="ZoneTexte 7"/>
          <p:cNvSpPr txBox="1"/>
          <p:nvPr/>
        </p:nvSpPr>
        <p:spPr>
          <a:xfrm>
            <a:off x="5286380" y="2928934"/>
            <a:ext cx="1446486" cy="369332"/>
          </a:xfrm>
          <a:prstGeom prst="rect">
            <a:avLst/>
          </a:prstGeom>
          <a:noFill/>
        </p:spPr>
        <p:txBody>
          <a:bodyPr wrap="none" rtlCol="0">
            <a:spAutoFit/>
          </a:bodyPr>
          <a:lstStyle/>
          <a:p>
            <a:r>
              <a:rPr lang="fr-FR" dirty="0" smtClean="0"/>
              <a:t>servomoteur</a:t>
            </a:r>
            <a:endParaRPr lang="fr-FR" dirty="0"/>
          </a:p>
        </p:txBody>
      </p:sp>
      <p:cxnSp>
        <p:nvCxnSpPr>
          <p:cNvPr id="10" name="Connecteur droit avec flèche 9"/>
          <p:cNvCxnSpPr>
            <a:stCxn id="8" idx="1"/>
          </p:cNvCxnSpPr>
          <p:nvPr/>
        </p:nvCxnSpPr>
        <p:spPr>
          <a:xfrm rot="10800000" flipV="1">
            <a:off x="4572000" y="3113600"/>
            <a:ext cx="714380" cy="3868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rot="10800000">
            <a:off x="4643438" y="4929198"/>
            <a:ext cx="642942"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4929190" y="4643446"/>
            <a:ext cx="2500330" cy="369332"/>
          </a:xfrm>
          <a:prstGeom prst="rect">
            <a:avLst/>
          </a:prstGeom>
          <a:noFill/>
        </p:spPr>
        <p:txBody>
          <a:bodyPr wrap="square" rtlCol="0">
            <a:spAutoFit/>
          </a:bodyPr>
          <a:lstStyle/>
          <a:p>
            <a:r>
              <a:rPr lang="fr-FR" dirty="0" smtClean="0"/>
              <a:t>Mesure : supporte 10N</a:t>
            </a:r>
            <a:endParaRPr lang="fr-FR" dirty="0"/>
          </a:p>
        </p:txBody>
      </p:sp>
      <p:pic>
        <p:nvPicPr>
          <p:cNvPr id="2054" name="Picture 6"/>
          <p:cNvPicPr>
            <a:picLocks noChangeAspect="1" noChangeArrowheads="1"/>
          </p:cNvPicPr>
          <p:nvPr/>
        </p:nvPicPr>
        <p:blipFill>
          <a:blip r:embed="rId4"/>
          <a:srcRect/>
          <a:stretch>
            <a:fillRect/>
          </a:stretch>
        </p:blipFill>
        <p:spPr bwMode="auto">
          <a:xfrm rot="10800000">
            <a:off x="7215206" y="3143248"/>
            <a:ext cx="1593951" cy="2185990"/>
          </a:xfrm>
          <a:prstGeom prst="rect">
            <a:avLst/>
          </a:prstGeom>
          <a:noFill/>
          <a:ln w="9525">
            <a:noFill/>
            <a:miter lim="800000"/>
            <a:headEnd/>
            <a:tailEnd/>
          </a:ln>
          <a:effectLst/>
        </p:spPr>
      </p:pic>
      <p:cxnSp>
        <p:nvCxnSpPr>
          <p:cNvPr id="17" name="Connecteur droit avec flèche 16"/>
          <p:cNvCxnSpPr>
            <a:stCxn id="8" idx="3"/>
          </p:cNvCxnSpPr>
          <p:nvPr/>
        </p:nvCxnSpPr>
        <p:spPr>
          <a:xfrm>
            <a:off x="6732866" y="3113600"/>
            <a:ext cx="1411034" cy="1725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4714876" y="3643314"/>
            <a:ext cx="3040256" cy="369332"/>
          </a:xfrm>
          <a:prstGeom prst="rect">
            <a:avLst/>
          </a:prstGeom>
          <a:noFill/>
        </p:spPr>
        <p:txBody>
          <a:bodyPr wrap="square" rtlCol="0">
            <a:spAutoFit/>
          </a:bodyPr>
          <a:lstStyle/>
          <a:p>
            <a:r>
              <a:rPr lang="fr-FR" dirty="0" smtClean="0"/>
              <a:t>Règle suspension tous les cm</a:t>
            </a:r>
            <a:endParaRPr lang="fr-FR" dirty="0"/>
          </a:p>
        </p:txBody>
      </p:sp>
      <p:sp>
        <p:nvSpPr>
          <p:cNvPr id="22" name="ZoneTexte 21"/>
          <p:cNvSpPr txBox="1"/>
          <p:nvPr/>
        </p:nvSpPr>
        <p:spPr>
          <a:xfrm>
            <a:off x="5286380" y="4143380"/>
            <a:ext cx="1503425" cy="369332"/>
          </a:xfrm>
          <a:prstGeom prst="rect">
            <a:avLst/>
          </a:prstGeom>
          <a:noFill/>
        </p:spPr>
        <p:txBody>
          <a:bodyPr wrap="none" rtlCol="0">
            <a:spAutoFit/>
          </a:bodyPr>
          <a:lstStyle/>
          <a:p>
            <a:r>
              <a:rPr lang="fr-FR" dirty="0" smtClean="0"/>
              <a:t>Bras de levier</a:t>
            </a:r>
            <a:endParaRPr lang="fr-FR" dirty="0"/>
          </a:p>
        </p:txBody>
      </p:sp>
      <p:cxnSp>
        <p:nvCxnSpPr>
          <p:cNvPr id="24" name="Connecteur droit avec flèche 23"/>
          <p:cNvCxnSpPr/>
          <p:nvPr/>
        </p:nvCxnSpPr>
        <p:spPr>
          <a:xfrm flipV="1">
            <a:off x="6500826" y="3429000"/>
            <a:ext cx="1000132"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p:nvPr/>
        </p:nvCxnSpPr>
        <p:spPr>
          <a:xfrm flipV="1">
            <a:off x="6858016" y="4357694"/>
            <a:ext cx="1071570" cy="8276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928694"/>
          </a:xfrm>
        </p:spPr>
        <p:txBody>
          <a:bodyPr>
            <a:normAutofit/>
          </a:bodyPr>
          <a:lstStyle/>
          <a:p>
            <a:r>
              <a:rPr lang="fr-FR" sz="3600" b="1" dirty="0" smtClean="0"/>
              <a:t>Visualisation d’un servomoteur démonté </a:t>
            </a:r>
            <a:endParaRPr lang="fr-FR" sz="3600" dirty="0"/>
          </a:p>
        </p:txBody>
      </p:sp>
      <p:sp>
        <p:nvSpPr>
          <p:cNvPr id="3" name="Espace réservé du contenu 2"/>
          <p:cNvSpPr>
            <a:spLocks noGrp="1"/>
          </p:cNvSpPr>
          <p:nvPr>
            <p:ph idx="1"/>
          </p:nvPr>
        </p:nvSpPr>
        <p:spPr>
          <a:xfrm>
            <a:off x="428596" y="1428736"/>
            <a:ext cx="8229600" cy="857256"/>
          </a:xfrm>
        </p:spPr>
        <p:txBody>
          <a:bodyPr>
            <a:normAutofit/>
          </a:bodyPr>
          <a:lstStyle/>
          <a:p>
            <a:pPr>
              <a:buNone/>
            </a:pPr>
            <a:r>
              <a:rPr lang="fr-FR" sz="1600" dirty="0" smtClean="0"/>
              <a:t>Les engrenages  sur cette photo forment un </a:t>
            </a:r>
            <a:r>
              <a:rPr lang="fr-FR" sz="1600" dirty="0" err="1" smtClean="0"/>
              <a:t>moto-réducteur</a:t>
            </a:r>
            <a:r>
              <a:rPr lang="fr-FR" sz="1600" dirty="0" smtClean="0"/>
              <a:t> qui réduit considérablement la vitesse du moteur DC à l’intérieur du servomoteur, moins de vitesse = plus de couple.</a:t>
            </a:r>
          </a:p>
          <a:p>
            <a:endParaRPr lang="fr-FR" sz="1600" dirty="0"/>
          </a:p>
        </p:txBody>
      </p:sp>
      <p:pic>
        <p:nvPicPr>
          <p:cNvPr id="4" name="Image 3"/>
          <p:cNvPicPr/>
          <p:nvPr/>
        </p:nvPicPr>
        <p:blipFill>
          <a:blip r:embed="rId2"/>
          <a:srcRect/>
          <a:stretch>
            <a:fillRect/>
          </a:stretch>
        </p:blipFill>
        <p:spPr bwMode="auto">
          <a:xfrm>
            <a:off x="500034" y="2428868"/>
            <a:ext cx="3286148" cy="1928826"/>
          </a:xfrm>
          <a:prstGeom prst="rect">
            <a:avLst/>
          </a:prstGeom>
          <a:noFill/>
          <a:ln w="9525">
            <a:noFill/>
            <a:miter lim="800000"/>
            <a:headEnd/>
            <a:tailEnd/>
          </a:ln>
        </p:spPr>
      </p:pic>
      <p:sp>
        <p:nvSpPr>
          <p:cNvPr id="5" name="Rectangle 4"/>
          <p:cNvSpPr/>
          <p:nvPr/>
        </p:nvSpPr>
        <p:spPr>
          <a:xfrm>
            <a:off x="285720" y="4500570"/>
            <a:ext cx="4214842" cy="538609"/>
          </a:xfrm>
          <a:prstGeom prst="rect">
            <a:avLst/>
          </a:prstGeom>
        </p:spPr>
        <p:txBody>
          <a:bodyPr wrap="square">
            <a:spAutoFit/>
          </a:bodyPr>
          <a:lstStyle/>
          <a:p>
            <a:r>
              <a:rPr lang="fr-FR" sz="1100" u="sng" dirty="0" smtClean="0">
                <a:hlinkClick r:id="rId3"/>
              </a:rPr>
              <a:t>https://skyduino.wordpress.com/2011/11/20/tutoriel-irl-les-differents-type-de-moteur-et-la-motor-shield-dadafruit</a:t>
            </a:r>
            <a:r>
              <a:rPr lang="fr-FR" u="sng" dirty="0" smtClean="0">
                <a:hlinkClick r:id="rId3"/>
              </a:rPr>
              <a:t>/</a:t>
            </a:r>
            <a:endParaRPr lang="fr-FR" dirty="0"/>
          </a:p>
        </p:txBody>
      </p:sp>
      <p:pic>
        <p:nvPicPr>
          <p:cNvPr id="1026" name="Picture 2"/>
          <p:cNvPicPr>
            <a:picLocks noChangeAspect="1" noChangeArrowheads="1"/>
          </p:cNvPicPr>
          <p:nvPr/>
        </p:nvPicPr>
        <p:blipFill>
          <a:blip r:embed="rId4"/>
          <a:srcRect/>
          <a:stretch>
            <a:fillRect/>
          </a:stretch>
        </p:blipFill>
        <p:spPr bwMode="auto">
          <a:xfrm>
            <a:off x="5500694" y="2500306"/>
            <a:ext cx="2760709" cy="4043361"/>
          </a:xfrm>
          <a:prstGeom prst="rect">
            <a:avLst/>
          </a:prstGeom>
          <a:noFill/>
          <a:ln w="9525">
            <a:noFill/>
            <a:miter lim="800000"/>
            <a:headEnd/>
            <a:tailEnd/>
          </a:ln>
          <a:effectLst/>
        </p:spPr>
      </p:pic>
      <p:sp>
        <p:nvSpPr>
          <p:cNvPr id="7" name="ZoneTexte 6"/>
          <p:cNvSpPr txBox="1"/>
          <p:nvPr/>
        </p:nvSpPr>
        <p:spPr>
          <a:xfrm>
            <a:off x="1" y="5000636"/>
            <a:ext cx="5072066" cy="1200329"/>
          </a:xfrm>
          <a:prstGeom prst="rect">
            <a:avLst/>
          </a:prstGeom>
          <a:noFill/>
        </p:spPr>
        <p:txBody>
          <a:bodyPr wrap="square" rtlCol="0">
            <a:spAutoFit/>
          </a:bodyPr>
          <a:lstStyle/>
          <a:p>
            <a:r>
              <a:rPr lang="fr-FR" dirty="0" smtClean="0"/>
              <a:t>La roue menante est beaucoup plus petite que la roue menée. Il y a démultiplication , diminution de la vitesse à la sortie mais on augmente la « force en sortie ».</a:t>
            </a:r>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85728"/>
            <a:ext cx="8229600" cy="438896"/>
          </a:xfrm>
        </p:spPr>
        <p:txBody>
          <a:bodyPr>
            <a:normAutofit fontScale="90000"/>
          </a:bodyPr>
          <a:lstStyle/>
          <a:p>
            <a:pPr algn="ctr"/>
            <a:r>
              <a:rPr lang="fr-FR" sz="3600" dirty="0" smtClean="0"/>
              <a:t>Conception du bras de levier</a:t>
            </a:r>
            <a:endParaRPr lang="fr-FR" sz="3600" dirty="0"/>
          </a:p>
        </p:txBody>
      </p:sp>
      <p:sp>
        <p:nvSpPr>
          <p:cNvPr id="3" name="Espace réservé du contenu 2"/>
          <p:cNvSpPr>
            <a:spLocks noGrp="1"/>
          </p:cNvSpPr>
          <p:nvPr>
            <p:ph idx="1"/>
          </p:nvPr>
        </p:nvSpPr>
        <p:spPr>
          <a:xfrm>
            <a:off x="357158" y="714356"/>
            <a:ext cx="8229600" cy="2286016"/>
          </a:xfrm>
        </p:spPr>
        <p:txBody>
          <a:bodyPr>
            <a:normAutofit/>
          </a:bodyPr>
          <a:lstStyle/>
          <a:p>
            <a:r>
              <a:rPr lang="fr-FR" sz="1800" dirty="0" smtClean="0"/>
              <a:t>Nous savons que notre servomoteur peut supporter un effort maximum de 10N/cm. Nous avons besoin d’exercer un effort </a:t>
            </a:r>
            <a:r>
              <a:rPr lang="fr-FR" sz="1800" smtClean="0"/>
              <a:t>de 0,41N </a:t>
            </a:r>
            <a:r>
              <a:rPr lang="fr-FR" sz="1800" dirty="0" smtClean="0"/>
              <a:t>pour faire plonger le bouchon. Si nous concevons un bras de 10 cm /à l’axe il va pouvoir supporter l’effort de 10N/10cm soit 1N. C’est encore possible de baisser le bouchon au fond de la cuve. Mais nous avons pensé à l’anatomie de nos bras et à celle des tractopelles. Pourquoi ne pas imaginer de faire la même chose ? </a:t>
            </a:r>
            <a:endParaRPr lang="fr-FR" sz="1800" dirty="0"/>
          </a:p>
        </p:txBody>
      </p:sp>
      <p:pic>
        <p:nvPicPr>
          <p:cNvPr id="3074" name="Picture 2"/>
          <p:cNvPicPr>
            <a:picLocks noChangeAspect="1" noChangeArrowheads="1"/>
          </p:cNvPicPr>
          <p:nvPr/>
        </p:nvPicPr>
        <p:blipFill>
          <a:blip r:embed="rId2"/>
          <a:srcRect/>
          <a:stretch>
            <a:fillRect/>
          </a:stretch>
        </p:blipFill>
        <p:spPr bwMode="auto">
          <a:xfrm rot="5400000">
            <a:off x="483388" y="4231496"/>
            <a:ext cx="1643074" cy="260985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2928926" y="4214818"/>
            <a:ext cx="3848092" cy="2416073"/>
          </a:xfrm>
          <a:prstGeom prst="rect">
            <a:avLst/>
          </a:prstGeom>
          <a:noFill/>
          <a:ln w="9525">
            <a:noFill/>
            <a:miter lim="800000"/>
            <a:headEnd/>
            <a:tailEnd/>
          </a:ln>
          <a:effectLst/>
        </p:spPr>
      </p:pic>
      <p:cxnSp>
        <p:nvCxnSpPr>
          <p:cNvPr id="7" name="Connecteur droit avec flèche 6"/>
          <p:cNvCxnSpPr/>
          <p:nvPr/>
        </p:nvCxnSpPr>
        <p:spPr>
          <a:xfrm>
            <a:off x="1928794" y="3357562"/>
            <a:ext cx="2214578" cy="1714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076" name="Picture 4"/>
          <p:cNvPicPr>
            <a:picLocks noChangeAspect="1" noChangeArrowheads="1"/>
          </p:cNvPicPr>
          <p:nvPr/>
        </p:nvPicPr>
        <p:blipFill>
          <a:blip r:embed="rId4"/>
          <a:srcRect/>
          <a:stretch>
            <a:fillRect/>
          </a:stretch>
        </p:blipFill>
        <p:spPr bwMode="auto">
          <a:xfrm>
            <a:off x="7019925" y="4124325"/>
            <a:ext cx="2124075" cy="2733675"/>
          </a:xfrm>
          <a:prstGeom prst="rect">
            <a:avLst/>
          </a:prstGeom>
          <a:noFill/>
          <a:ln w="9525">
            <a:noFill/>
            <a:miter lim="800000"/>
            <a:headEnd/>
            <a:tailEnd/>
          </a:ln>
          <a:effectLst/>
        </p:spPr>
      </p:pic>
      <p:cxnSp>
        <p:nvCxnSpPr>
          <p:cNvPr id="11" name="Connecteur droit avec flèche 10"/>
          <p:cNvCxnSpPr/>
          <p:nvPr/>
        </p:nvCxnSpPr>
        <p:spPr>
          <a:xfrm>
            <a:off x="1214414" y="3857628"/>
            <a:ext cx="3643338"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077" name="Picture 5"/>
          <p:cNvPicPr>
            <a:picLocks noChangeAspect="1" noChangeArrowheads="1"/>
          </p:cNvPicPr>
          <p:nvPr/>
        </p:nvPicPr>
        <p:blipFill>
          <a:blip r:embed="rId5"/>
          <a:srcRect/>
          <a:stretch>
            <a:fillRect/>
          </a:stretch>
        </p:blipFill>
        <p:spPr bwMode="auto">
          <a:xfrm>
            <a:off x="714348" y="2643182"/>
            <a:ext cx="1428760" cy="1789994"/>
          </a:xfrm>
          <a:prstGeom prst="rect">
            <a:avLst/>
          </a:prstGeom>
          <a:noFill/>
          <a:ln w="9525">
            <a:noFill/>
            <a:miter lim="800000"/>
            <a:headEnd/>
            <a:tailEnd/>
          </a:ln>
          <a:effectLst/>
        </p:spPr>
      </p:pic>
      <p:pic>
        <p:nvPicPr>
          <p:cNvPr id="3078" name="Picture 6"/>
          <p:cNvPicPr>
            <a:picLocks noChangeAspect="1" noChangeArrowheads="1"/>
          </p:cNvPicPr>
          <p:nvPr/>
        </p:nvPicPr>
        <p:blipFill>
          <a:blip r:embed="rId6"/>
          <a:srcRect/>
          <a:stretch>
            <a:fillRect/>
          </a:stretch>
        </p:blipFill>
        <p:spPr bwMode="auto">
          <a:xfrm>
            <a:off x="3286116" y="2428868"/>
            <a:ext cx="1876428" cy="1611012"/>
          </a:xfrm>
          <a:prstGeom prst="rect">
            <a:avLst/>
          </a:prstGeom>
          <a:noFill/>
          <a:ln w="9525">
            <a:noFill/>
            <a:miter lim="800000"/>
            <a:headEnd/>
            <a:tailEnd/>
          </a:ln>
          <a:effectLst/>
        </p:spPr>
      </p:pic>
      <p:cxnSp>
        <p:nvCxnSpPr>
          <p:cNvPr id="19" name="Connecteur droit avec flèche 18"/>
          <p:cNvCxnSpPr/>
          <p:nvPr/>
        </p:nvCxnSpPr>
        <p:spPr>
          <a:xfrm rot="16200000" flipH="1">
            <a:off x="3464711" y="4107661"/>
            <a:ext cx="1714512"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rot="16200000" flipH="1">
            <a:off x="4286248" y="3643314"/>
            <a:ext cx="1428760"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571480"/>
            <a:ext cx="8229600" cy="438896"/>
          </a:xfrm>
        </p:spPr>
        <p:txBody>
          <a:bodyPr>
            <a:normAutofit fontScale="90000"/>
          </a:bodyPr>
          <a:lstStyle/>
          <a:p>
            <a:r>
              <a:rPr lang="fr-FR" sz="3200" dirty="0" smtClean="0"/>
              <a:t/>
            </a:r>
            <a:br>
              <a:rPr lang="fr-FR" sz="3200" dirty="0" smtClean="0"/>
            </a:br>
            <a:r>
              <a:rPr lang="fr-FR" sz="3200" dirty="0" smtClean="0"/>
              <a:t/>
            </a:r>
            <a:br>
              <a:rPr lang="fr-FR" sz="3200" dirty="0" smtClean="0"/>
            </a:br>
            <a:r>
              <a:rPr lang="fr-FR" sz="3200" dirty="0" smtClean="0"/>
              <a:t/>
            </a:r>
            <a:br>
              <a:rPr lang="fr-FR" sz="3200" dirty="0" smtClean="0"/>
            </a:br>
            <a:r>
              <a:rPr lang="fr-FR" sz="3200" dirty="0" smtClean="0"/>
              <a:t/>
            </a:r>
            <a:br>
              <a:rPr lang="fr-FR" sz="3200" dirty="0" smtClean="0"/>
            </a:br>
            <a:r>
              <a:rPr lang="fr-FR" sz="2700" dirty="0" smtClean="0"/>
              <a:t>Expérience sur l’effort que l’on peut exercer au bout du levier </a:t>
            </a:r>
            <a:endParaRPr lang="fr-FR" sz="2700" dirty="0"/>
          </a:p>
        </p:txBody>
      </p:sp>
      <p:pic>
        <p:nvPicPr>
          <p:cNvPr id="4098" name="Picture 2"/>
          <p:cNvPicPr>
            <a:picLocks noGrp="1" noChangeAspect="1" noChangeArrowheads="1"/>
          </p:cNvPicPr>
          <p:nvPr>
            <p:ph idx="1"/>
          </p:nvPr>
        </p:nvPicPr>
        <p:blipFill>
          <a:blip r:embed="rId2"/>
          <a:srcRect/>
          <a:stretch>
            <a:fillRect/>
          </a:stretch>
        </p:blipFill>
        <p:spPr bwMode="auto">
          <a:xfrm>
            <a:off x="500034" y="2714620"/>
            <a:ext cx="2265965" cy="2096291"/>
          </a:xfrm>
          <a:prstGeom prst="rect">
            <a:avLst/>
          </a:prstGeom>
          <a:noFill/>
          <a:ln w="9525">
            <a:noFill/>
            <a:miter lim="800000"/>
            <a:headEnd/>
            <a:tailEnd/>
          </a:ln>
          <a:effectLst/>
        </p:spPr>
      </p:pic>
      <p:sp>
        <p:nvSpPr>
          <p:cNvPr id="5" name="ZoneTexte 4"/>
          <p:cNvSpPr txBox="1"/>
          <p:nvPr/>
        </p:nvSpPr>
        <p:spPr>
          <a:xfrm>
            <a:off x="642910" y="1214422"/>
            <a:ext cx="7429552" cy="1477328"/>
          </a:xfrm>
          <a:prstGeom prst="rect">
            <a:avLst/>
          </a:prstGeom>
          <a:noFill/>
        </p:spPr>
        <p:txBody>
          <a:bodyPr wrap="square" rtlCol="0">
            <a:spAutoFit/>
          </a:bodyPr>
          <a:lstStyle/>
          <a:p>
            <a:r>
              <a:rPr lang="fr-FR" dirty="0" smtClean="0"/>
              <a:t>On a pris une balance . Puis  on a posé le bouchon, fait la tare et programmé la descente du servomoteur d’un angle de 20 degrés. On a vu que plus l’axe du moteur était éloigné du bouchon et plus l’affichage prenait de faible valeur. On a réalisé les mesures suivantes et réalisé le graphique  de la charge mesurée en g en fonction de la distance en cm :</a:t>
            </a:r>
          </a:p>
        </p:txBody>
      </p:sp>
      <p:graphicFrame>
        <p:nvGraphicFramePr>
          <p:cNvPr id="6" name="Tableau 5"/>
          <p:cNvGraphicFramePr>
            <a:graphicFrameLocks noGrp="1"/>
          </p:cNvGraphicFramePr>
          <p:nvPr/>
        </p:nvGraphicFramePr>
        <p:xfrm>
          <a:off x="428595" y="5357826"/>
          <a:ext cx="8143933" cy="1280160"/>
        </p:xfrm>
        <a:graphic>
          <a:graphicData uri="http://schemas.openxmlformats.org/drawingml/2006/table">
            <a:tbl>
              <a:tblPr firstRow="1" bandRow="1">
                <a:tableStyleId>{5C22544A-7EE6-4342-B048-85BDC9FD1C3A}</a:tableStyleId>
              </a:tblPr>
              <a:tblGrid>
                <a:gridCol w="2071703"/>
                <a:gridCol w="1214446"/>
                <a:gridCol w="1214446"/>
                <a:gridCol w="1214446"/>
                <a:gridCol w="1214446"/>
                <a:gridCol w="1214446"/>
              </a:tblGrid>
              <a:tr h="640080">
                <a:tc>
                  <a:txBody>
                    <a:bodyPr/>
                    <a:lstStyle/>
                    <a:p>
                      <a:r>
                        <a:rPr lang="fr-FR" dirty="0" smtClean="0"/>
                        <a:t>Distance  d en cm</a:t>
                      </a:r>
                      <a:endParaRPr lang="fr-FR" dirty="0"/>
                    </a:p>
                  </a:txBody>
                  <a:tcPr/>
                </a:tc>
                <a:tc>
                  <a:txBody>
                    <a:bodyPr/>
                    <a:lstStyle/>
                    <a:p>
                      <a:pPr algn="ctr" fontAlgn="b"/>
                      <a:r>
                        <a:rPr lang="fr-FR" sz="1800" b="0" i="0" u="none" strike="noStrike" dirty="0">
                          <a:solidFill>
                            <a:srgbClr val="000000"/>
                          </a:solidFill>
                          <a:latin typeface="Calibri"/>
                        </a:rPr>
                        <a:t>4</a:t>
                      </a:r>
                    </a:p>
                  </a:txBody>
                  <a:tcPr marL="0" marR="0" marT="0" marB="0" anchor="b"/>
                </a:tc>
                <a:tc>
                  <a:txBody>
                    <a:bodyPr/>
                    <a:lstStyle/>
                    <a:p>
                      <a:pPr algn="ctr" fontAlgn="b"/>
                      <a:r>
                        <a:rPr lang="fr-FR" sz="1800" b="0" i="0" u="none" strike="noStrike" dirty="0">
                          <a:solidFill>
                            <a:srgbClr val="000000"/>
                          </a:solidFill>
                          <a:latin typeface="Calibri"/>
                        </a:rPr>
                        <a:t>4,1</a:t>
                      </a:r>
                    </a:p>
                  </a:txBody>
                  <a:tcPr marL="0" marR="0" marT="0" marB="0" anchor="b"/>
                </a:tc>
                <a:tc>
                  <a:txBody>
                    <a:bodyPr/>
                    <a:lstStyle/>
                    <a:p>
                      <a:pPr algn="ctr" fontAlgn="b"/>
                      <a:r>
                        <a:rPr lang="fr-FR" sz="1800" b="0" i="0" u="none" strike="noStrike" dirty="0">
                          <a:solidFill>
                            <a:srgbClr val="000000"/>
                          </a:solidFill>
                          <a:latin typeface="Calibri"/>
                        </a:rPr>
                        <a:t>4,2</a:t>
                      </a:r>
                    </a:p>
                  </a:txBody>
                  <a:tcPr marL="0" marR="0" marT="0" marB="0" anchor="b"/>
                </a:tc>
                <a:tc>
                  <a:txBody>
                    <a:bodyPr/>
                    <a:lstStyle/>
                    <a:p>
                      <a:pPr algn="ctr" fontAlgn="b"/>
                      <a:r>
                        <a:rPr lang="fr-FR" sz="1800" b="0" i="0" u="none" strike="noStrike" dirty="0">
                          <a:solidFill>
                            <a:srgbClr val="000000"/>
                          </a:solidFill>
                          <a:latin typeface="Calibri"/>
                        </a:rPr>
                        <a:t>4,3</a:t>
                      </a:r>
                    </a:p>
                  </a:txBody>
                  <a:tcPr marL="0" marR="0" marT="0" marB="0" anchor="b"/>
                </a:tc>
                <a:tc>
                  <a:txBody>
                    <a:bodyPr/>
                    <a:lstStyle/>
                    <a:p>
                      <a:pPr algn="ctr" fontAlgn="b"/>
                      <a:r>
                        <a:rPr lang="fr-FR" sz="1800" b="0" i="0" u="none" strike="noStrike" dirty="0">
                          <a:solidFill>
                            <a:srgbClr val="000000"/>
                          </a:solidFill>
                          <a:latin typeface="Calibri"/>
                        </a:rPr>
                        <a:t>4,4</a:t>
                      </a:r>
                    </a:p>
                  </a:txBody>
                  <a:tcPr marL="0" marR="0" marT="0" marB="0" anchor="b"/>
                </a:tc>
              </a:tr>
              <a:tr h="640080">
                <a:tc>
                  <a:txBody>
                    <a:bodyPr/>
                    <a:lstStyle/>
                    <a:p>
                      <a:r>
                        <a:rPr lang="fr-FR" dirty="0" smtClean="0"/>
                        <a:t>Valeur en g</a:t>
                      </a:r>
                      <a:endParaRPr lang="fr-FR" dirty="0"/>
                    </a:p>
                  </a:txBody>
                  <a:tcPr/>
                </a:tc>
                <a:tc>
                  <a:txBody>
                    <a:bodyPr/>
                    <a:lstStyle/>
                    <a:p>
                      <a:pPr algn="ctr" fontAlgn="b"/>
                      <a:r>
                        <a:rPr lang="fr-FR" sz="1800" b="0" i="0" u="none" strike="noStrike">
                          <a:solidFill>
                            <a:srgbClr val="000000"/>
                          </a:solidFill>
                          <a:latin typeface="Calibri"/>
                        </a:rPr>
                        <a:t>210</a:t>
                      </a:r>
                    </a:p>
                  </a:txBody>
                  <a:tcPr marL="0" marR="0" marT="0" marB="0" anchor="b"/>
                </a:tc>
                <a:tc>
                  <a:txBody>
                    <a:bodyPr/>
                    <a:lstStyle/>
                    <a:p>
                      <a:pPr algn="ctr" fontAlgn="b"/>
                      <a:r>
                        <a:rPr lang="fr-FR" sz="1800" b="0" i="0" u="none" strike="noStrike" dirty="0">
                          <a:solidFill>
                            <a:srgbClr val="000000"/>
                          </a:solidFill>
                          <a:latin typeface="Calibri"/>
                        </a:rPr>
                        <a:t>193</a:t>
                      </a:r>
                    </a:p>
                  </a:txBody>
                  <a:tcPr marL="0" marR="0" marT="0" marB="0" anchor="b"/>
                </a:tc>
                <a:tc>
                  <a:txBody>
                    <a:bodyPr/>
                    <a:lstStyle/>
                    <a:p>
                      <a:pPr algn="ctr" fontAlgn="b"/>
                      <a:r>
                        <a:rPr lang="fr-FR" sz="1800" b="0" i="0" u="none" strike="noStrike" dirty="0">
                          <a:solidFill>
                            <a:srgbClr val="000000"/>
                          </a:solidFill>
                          <a:latin typeface="Calibri"/>
                        </a:rPr>
                        <a:t>187</a:t>
                      </a:r>
                    </a:p>
                  </a:txBody>
                  <a:tcPr marL="0" marR="0" marT="0" marB="0" anchor="b"/>
                </a:tc>
                <a:tc>
                  <a:txBody>
                    <a:bodyPr/>
                    <a:lstStyle/>
                    <a:p>
                      <a:pPr algn="ctr" fontAlgn="b"/>
                      <a:r>
                        <a:rPr lang="fr-FR" sz="1800" b="0" i="0" u="none" strike="noStrike" dirty="0">
                          <a:solidFill>
                            <a:srgbClr val="000000"/>
                          </a:solidFill>
                          <a:latin typeface="Calibri"/>
                        </a:rPr>
                        <a:t>145</a:t>
                      </a:r>
                    </a:p>
                  </a:txBody>
                  <a:tcPr marL="0" marR="0" marT="0" marB="0" anchor="b"/>
                </a:tc>
                <a:tc>
                  <a:txBody>
                    <a:bodyPr/>
                    <a:lstStyle/>
                    <a:p>
                      <a:pPr algn="ctr" fontAlgn="b"/>
                      <a:r>
                        <a:rPr lang="fr-FR" sz="1800" b="0" i="0" u="none" strike="noStrike" dirty="0">
                          <a:solidFill>
                            <a:srgbClr val="000000"/>
                          </a:solidFill>
                          <a:latin typeface="Calibri"/>
                        </a:rPr>
                        <a:t>26,5</a:t>
                      </a:r>
                    </a:p>
                  </a:txBody>
                  <a:tcPr marL="0" marR="0" marT="0" marB="0" anchor="b"/>
                </a:tc>
              </a:tr>
            </a:tbl>
          </a:graphicData>
        </a:graphic>
      </p:graphicFrame>
      <p:cxnSp>
        <p:nvCxnSpPr>
          <p:cNvPr id="10" name="Connecteur droit avec flèche 9"/>
          <p:cNvCxnSpPr/>
          <p:nvPr/>
        </p:nvCxnSpPr>
        <p:spPr>
          <a:xfrm>
            <a:off x="571472" y="3071810"/>
            <a:ext cx="1143008" cy="642942"/>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3" name="ZoneTexte 12"/>
          <p:cNvSpPr txBox="1"/>
          <p:nvPr/>
        </p:nvSpPr>
        <p:spPr>
          <a:xfrm rot="1485073">
            <a:off x="1065694" y="3076657"/>
            <a:ext cx="1810463" cy="369332"/>
          </a:xfrm>
          <a:prstGeom prst="rect">
            <a:avLst/>
          </a:prstGeom>
          <a:noFill/>
        </p:spPr>
        <p:txBody>
          <a:bodyPr wrap="square" rtlCol="0">
            <a:spAutoFit/>
          </a:bodyPr>
          <a:lstStyle/>
          <a:p>
            <a:r>
              <a:rPr lang="fr-FR" dirty="0" smtClean="0">
                <a:solidFill>
                  <a:srgbClr val="FF0000"/>
                </a:solidFill>
              </a:rPr>
              <a:t>Distance d</a:t>
            </a:r>
            <a:endParaRPr lang="fr-FR" dirty="0">
              <a:solidFill>
                <a:srgbClr val="FF0000"/>
              </a:solidFill>
            </a:endParaRPr>
          </a:p>
        </p:txBody>
      </p:sp>
      <p:graphicFrame>
        <p:nvGraphicFramePr>
          <p:cNvPr id="8" name="Graphique 7"/>
          <p:cNvGraphicFramePr/>
          <p:nvPr/>
        </p:nvGraphicFramePr>
        <p:xfrm>
          <a:off x="4857752" y="2714620"/>
          <a:ext cx="3786182" cy="223837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85728"/>
            <a:ext cx="8229600" cy="642942"/>
          </a:xfrm>
        </p:spPr>
        <p:txBody>
          <a:bodyPr>
            <a:normAutofit/>
          </a:bodyPr>
          <a:lstStyle/>
          <a:p>
            <a:pPr algn="ctr"/>
            <a:r>
              <a:rPr lang="fr-FR" sz="2400" dirty="0" smtClean="0"/>
              <a:t>Position des différents bacs (gravitation)</a:t>
            </a:r>
            <a:endParaRPr lang="fr-FR" sz="2400" dirty="0"/>
          </a:p>
        </p:txBody>
      </p:sp>
      <p:sp>
        <p:nvSpPr>
          <p:cNvPr id="3" name="Espace réservé du contenu 2"/>
          <p:cNvSpPr>
            <a:spLocks noGrp="1"/>
          </p:cNvSpPr>
          <p:nvPr>
            <p:ph idx="1"/>
          </p:nvPr>
        </p:nvSpPr>
        <p:spPr>
          <a:xfrm>
            <a:off x="457200" y="1285860"/>
            <a:ext cx="8229600" cy="1785950"/>
          </a:xfrm>
        </p:spPr>
        <p:txBody>
          <a:bodyPr>
            <a:normAutofit/>
          </a:bodyPr>
          <a:lstStyle/>
          <a:p>
            <a:r>
              <a:rPr lang="fr-FR" sz="1800" dirty="0" smtClean="0"/>
              <a:t>On a réalisé différents bacs : un de récupération et de stockage d’eau de pluie, puis un autre permettant d’évacuer vers le dispositif au niveau des racines. Mais nous nous sommes confrontés à un autre problème : comment les positionner , à quelles hauteurs pour que l’eau ne déborde pas du bac d’évacuation ?</a:t>
            </a:r>
            <a:endParaRPr lang="fr-FR" sz="1800" dirty="0"/>
          </a:p>
        </p:txBody>
      </p:sp>
      <p:pic>
        <p:nvPicPr>
          <p:cNvPr id="1026" name="Picture 2"/>
          <p:cNvPicPr>
            <a:picLocks noChangeAspect="1" noChangeArrowheads="1"/>
          </p:cNvPicPr>
          <p:nvPr/>
        </p:nvPicPr>
        <p:blipFill>
          <a:blip r:embed="rId2" cstate="print"/>
          <a:srcRect/>
          <a:stretch>
            <a:fillRect/>
          </a:stretch>
        </p:blipFill>
        <p:spPr bwMode="auto">
          <a:xfrm>
            <a:off x="642910" y="3143248"/>
            <a:ext cx="2071702" cy="2098411"/>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3214678" y="2786058"/>
            <a:ext cx="4686101" cy="2324104"/>
          </a:xfrm>
          <a:prstGeom prst="rect">
            <a:avLst/>
          </a:prstGeom>
          <a:noFill/>
          <a:ln w="9525">
            <a:noFill/>
            <a:miter lim="800000"/>
            <a:headEnd/>
            <a:tailEnd/>
          </a:ln>
          <a:effectLst/>
        </p:spPr>
      </p:pic>
      <p:cxnSp>
        <p:nvCxnSpPr>
          <p:cNvPr id="7" name="Connecteur droit 6"/>
          <p:cNvCxnSpPr/>
          <p:nvPr/>
        </p:nvCxnSpPr>
        <p:spPr>
          <a:xfrm>
            <a:off x="3929058" y="3643314"/>
            <a:ext cx="3786214" cy="142876"/>
          </a:xfrm>
          <a:prstGeom prst="line">
            <a:avLst/>
          </a:prstGeom>
        </p:spPr>
        <p:style>
          <a:lnRef idx="3">
            <a:schemeClr val="accent2"/>
          </a:lnRef>
          <a:fillRef idx="0">
            <a:schemeClr val="accent2"/>
          </a:fillRef>
          <a:effectRef idx="2">
            <a:schemeClr val="accent2"/>
          </a:effectRef>
          <a:fontRef idx="minor">
            <a:schemeClr val="tx1"/>
          </a:fontRef>
        </p:style>
      </p:cxnSp>
      <p:sp>
        <p:nvSpPr>
          <p:cNvPr id="8" name="ZoneTexte 7"/>
          <p:cNvSpPr txBox="1"/>
          <p:nvPr/>
        </p:nvSpPr>
        <p:spPr>
          <a:xfrm>
            <a:off x="4643438" y="2714620"/>
            <a:ext cx="1645900" cy="369332"/>
          </a:xfrm>
          <a:prstGeom prst="rect">
            <a:avLst/>
          </a:prstGeom>
          <a:noFill/>
        </p:spPr>
        <p:txBody>
          <a:bodyPr wrap="none" rtlCol="0">
            <a:spAutoFit/>
          </a:bodyPr>
          <a:lstStyle/>
          <a:p>
            <a:r>
              <a:rPr lang="fr-FR" dirty="0" smtClean="0"/>
              <a:t>Même hauteur</a:t>
            </a:r>
            <a:endParaRPr lang="fr-FR" dirty="0"/>
          </a:p>
        </p:txBody>
      </p:sp>
      <p:cxnSp>
        <p:nvCxnSpPr>
          <p:cNvPr id="10" name="Connecteur en arc 9"/>
          <p:cNvCxnSpPr/>
          <p:nvPr/>
        </p:nvCxnSpPr>
        <p:spPr>
          <a:xfrm>
            <a:off x="3643306" y="3500438"/>
            <a:ext cx="2357454" cy="1214446"/>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cxnSp>
        <p:nvCxnSpPr>
          <p:cNvPr id="12" name="Connecteur en arc 11"/>
          <p:cNvCxnSpPr/>
          <p:nvPr/>
        </p:nvCxnSpPr>
        <p:spPr>
          <a:xfrm flipV="1">
            <a:off x="6643702" y="3786190"/>
            <a:ext cx="1285884" cy="785818"/>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cxnSp>
        <p:nvCxnSpPr>
          <p:cNvPr id="14" name="Connecteur en arc 13"/>
          <p:cNvCxnSpPr/>
          <p:nvPr/>
        </p:nvCxnSpPr>
        <p:spPr>
          <a:xfrm rot="10800000">
            <a:off x="3357554" y="3786190"/>
            <a:ext cx="785818" cy="1588"/>
          </a:xfrm>
          <a:prstGeom prst="curvedConnector3">
            <a:avLst>
              <a:gd name="adj1" fmla="val 50000"/>
            </a:avLst>
          </a:prstGeom>
          <a:ln>
            <a:tailEnd type="arrow"/>
          </a:ln>
        </p:spPr>
        <p:style>
          <a:lnRef idx="3">
            <a:schemeClr val="dk1"/>
          </a:lnRef>
          <a:fillRef idx="0">
            <a:schemeClr val="dk1"/>
          </a:fillRef>
          <a:effectRef idx="2">
            <a:schemeClr val="dk1"/>
          </a:effectRef>
          <a:fontRef idx="minor">
            <a:schemeClr val="tx1"/>
          </a:fontRef>
        </p:style>
      </p:cxnSp>
      <p:sp>
        <p:nvSpPr>
          <p:cNvPr id="15" name="Rectangle avec flèche vers le bas 14"/>
          <p:cNvSpPr/>
          <p:nvPr/>
        </p:nvSpPr>
        <p:spPr>
          <a:xfrm>
            <a:off x="6357950" y="3000372"/>
            <a:ext cx="1071570" cy="107157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438896"/>
          </a:xfrm>
        </p:spPr>
        <p:txBody>
          <a:bodyPr>
            <a:normAutofit fontScale="90000"/>
          </a:bodyPr>
          <a:lstStyle/>
          <a:p>
            <a:pPr algn="ctr"/>
            <a:r>
              <a:rPr lang="fr-FR" sz="3600" dirty="0" smtClean="0"/>
              <a:t>Chaîne fonctionnelle de notre système</a:t>
            </a:r>
            <a:endParaRPr lang="fr-FR" sz="3600" dirty="0"/>
          </a:p>
        </p:txBody>
      </p:sp>
      <p:sp>
        <p:nvSpPr>
          <p:cNvPr id="5147" name="Rectangle 27"/>
          <p:cNvSpPr>
            <a:spLocks noChangeArrowheads="1"/>
          </p:cNvSpPr>
          <p:nvPr/>
        </p:nvSpPr>
        <p:spPr bwMode="auto">
          <a:xfrm>
            <a:off x="3657600" y="5264150"/>
            <a:ext cx="228600" cy="2270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5181" name="Rectangle 6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5149" name="Group 29"/>
          <p:cNvGrpSpPr>
            <a:grpSpLocks noChangeAspect="1"/>
          </p:cNvGrpSpPr>
          <p:nvPr/>
        </p:nvGrpSpPr>
        <p:grpSpPr bwMode="auto">
          <a:xfrm>
            <a:off x="285418" y="1428736"/>
            <a:ext cx="8248708" cy="4643470"/>
            <a:chOff x="1438" y="3166"/>
            <a:chExt cx="8117" cy="3927"/>
          </a:xfrm>
        </p:grpSpPr>
        <p:sp>
          <p:nvSpPr>
            <p:cNvPr id="5180" name="AutoShape 60"/>
            <p:cNvSpPr>
              <a:spLocks noChangeAspect="1" noChangeArrowheads="1" noTextEdit="1"/>
            </p:cNvSpPr>
            <p:nvPr/>
          </p:nvSpPr>
          <p:spPr bwMode="auto">
            <a:xfrm>
              <a:off x="1438" y="3166"/>
              <a:ext cx="8117" cy="3927"/>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fr-FR"/>
            </a:p>
          </p:txBody>
        </p:sp>
        <p:sp>
          <p:nvSpPr>
            <p:cNvPr id="5179" name="AutoShape 59"/>
            <p:cNvSpPr>
              <a:spLocks noChangeArrowheads="1"/>
            </p:cNvSpPr>
            <p:nvPr/>
          </p:nvSpPr>
          <p:spPr bwMode="auto">
            <a:xfrm>
              <a:off x="2617" y="3297"/>
              <a:ext cx="5105" cy="144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78" name="Text Box 58"/>
            <p:cNvSpPr txBox="1">
              <a:spLocks noChangeArrowheads="1"/>
            </p:cNvSpPr>
            <p:nvPr/>
          </p:nvSpPr>
          <p:spPr bwMode="auto">
            <a:xfrm>
              <a:off x="2748" y="3559"/>
              <a:ext cx="1178" cy="39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Acquérir</a:t>
              </a:r>
              <a:endParaRPr kumimoji="0" lang="fr-FR" sz="1800" b="0" i="0" u="none" strike="noStrike" cap="none" normalizeH="0" baseline="0" smtClean="0">
                <a:ln>
                  <a:noFill/>
                </a:ln>
                <a:solidFill>
                  <a:schemeClr val="tx1"/>
                </a:solidFill>
                <a:effectLst/>
                <a:latin typeface="Arial" pitchFamily="34" charset="0"/>
              </a:endParaRPr>
            </a:p>
          </p:txBody>
        </p:sp>
        <p:sp>
          <p:nvSpPr>
            <p:cNvPr id="5177" name="Rectangle 57"/>
            <p:cNvSpPr>
              <a:spLocks noChangeArrowheads="1"/>
            </p:cNvSpPr>
            <p:nvPr/>
          </p:nvSpPr>
          <p:spPr bwMode="auto">
            <a:xfrm>
              <a:off x="4319" y="3559"/>
              <a:ext cx="1309" cy="39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Traiter</a:t>
              </a:r>
              <a:endParaRPr kumimoji="0" lang="fr-FR" sz="1800" b="0" i="0" u="none" strike="noStrike" cap="none" normalizeH="0" baseline="0" smtClean="0">
                <a:ln>
                  <a:noFill/>
                </a:ln>
                <a:solidFill>
                  <a:schemeClr val="tx1"/>
                </a:solidFill>
                <a:effectLst/>
                <a:latin typeface="Arial" pitchFamily="34" charset="0"/>
              </a:endParaRPr>
            </a:p>
          </p:txBody>
        </p:sp>
        <p:sp>
          <p:nvSpPr>
            <p:cNvPr id="5176" name="Text Box 56"/>
            <p:cNvSpPr txBox="1">
              <a:spLocks noChangeArrowheads="1"/>
            </p:cNvSpPr>
            <p:nvPr/>
          </p:nvSpPr>
          <p:spPr bwMode="auto">
            <a:xfrm>
              <a:off x="6151" y="3428"/>
              <a:ext cx="1309" cy="52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Communiquer ou transmettre</a:t>
              </a:r>
              <a:endParaRPr kumimoji="0" lang="fr-FR" sz="1800" b="0" i="0" u="none" strike="noStrike" cap="none" normalizeH="0" baseline="0" smtClean="0">
                <a:ln>
                  <a:noFill/>
                </a:ln>
                <a:solidFill>
                  <a:schemeClr val="tx1"/>
                </a:solidFill>
                <a:effectLst/>
                <a:latin typeface="Arial" pitchFamily="34" charset="0"/>
              </a:endParaRPr>
            </a:p>
          </p:txBody>
        </p:sp>
        <p:sp>
          <p:nvSpPr>
            <p:cNvPr id="5175" name="AutoShape 55"/>
            <p:cNvSpPr>
              <a:spLocks noChangeArrowheads="1"/>
            </p:cNvSpPr>
            <p:nvPr/>
          </p:nvSpPr>
          <p:spPr bwMode="auto">
            <a:xfrm>
              <a:off x="1719" y="5261"/>
              <a:ext cx="6186" cy="1571"/>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74" name="AutoShape 54"/>
            <p:cNvSpPr>
              <a:spLocks noChangeShapeType="1"/>
            </p:cNvSpPr>
            <p:nvPr/>
          </p:nvSpPr>
          <p:spPr bwMode="auto">
            <a:xfrm flipH="1">
              <a:off x="5039" y="4017"/>
              <a:ext cx="2683" cy="1244"/>
            </a:xfrm>
            <a:prstGeom prst="bentConnector4">
              <a:avLst>
                <a:gd name="adj1" fmla="val -9759"/>
                <a:gd name="adj2" fmla="val 78903"/>
              </a:avLst>
            </a:prstGeom>
            <a:noFill/>
            <a:ln w="9525">
              <a:solidFill>
                <a:srgbClr val="000000"/>
              </a:solidFill>
              <a:miter lim="800000"/>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73" name="Text Box 53"/>
            <p:cNvSpPr txBox="1">
              <a:spLocks noChangeArrowheads="1"/>
            </p:cNvSpPr>
            <p:nvPr/>
          </p:nvSpPr>
          <p:spPr bwMode="auto">
            <a:xfrm>
              <a:off x="2486" y="5522"/>
              <a:ext cx="1047" cy="52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Alimenter</a:t>
              </a:r>
              <a:endParaRPr kumimoji="0" lang="fr-FR" sz="1800" b="0" i="0" u="none" strike="noStrike" cap="none" normalizeH="0" baseline="0" smtClean="0">
                <a:ln>
                  <a:noFill/>
                </a:ln>
                <a:solidFill>
                  <a:schemeClr val="tx1"/>
                </a:solidFill>
                <a:effectLst/>
                <a:latin typeface="Arial" pitchFamily="34" charset="0"/>
              </a:endParaRPr>
            </a:p>
          </p:txBody>
        </p:sp>
        <p:sp>
          <p:nvSpPr>
            <p:cNvPr id="5172" name="Text Box 52"/>
            <p:cNvSpPr txBox="1">
              <a:spLocks noChangeArrowheads="1"/>
            </p:cNvSpPr>
            <p:nvPr/>
          </p:nvSpPr>
          <p:spPr bwMode="auto">
            <a:xfrm>
              <a:off x="3664" y="5522"/>
              <a:ext cx="1047" cy="52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Distribuer</a:t>
              </a:r>
              <a:endParaRPr kumimoji="0" lang="fr-FR" sz="1800" b="0" i="0" u="none" strike="noStrike" cap="none" normalizeH="0" baseline="0" smtClean="0">
                <a:ln>
                  <a:noFill/>
                </a:ln>
                <a:solidFill>
                  <a:schemeClr val="tx1"/>
                </a:solidFill>
                <a:effectLst/>
                <a:latin typeface="Arial" pitchFamily="34" charset="0"/>
              </a:endParaRPr>
            </a:p>
          </p:txBody>
        </p:sp>
        <p:sp>
          <p:nvSpPr>
            <p:cNvPr id="5171" name="Text Box 51"/>
            <p:cNvSpPr txBox="1">
              <a:spLocks noChangeArrowheads="1"/>
            </p:cNvSpPr>
            <p:nvPr/>
          </p:nvSpPr>
          <p:spPr bwMode="auto">
            <a:xfrm>
              <a:off x="4973" y="5522"/>
              <a:ext cx="916" cy="52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Convertir</a:t>
              </a:r>
              <a:endParaRPr kumimoji="0" lang="fr-FR" sz="1800" b="0" i="0" u="none" strike="noStrike" cap="none" normalizeH="0" baseline="0" smtClean="0">
                <a:ln>
                  <a:noFill/>
                </a:ln>
                <a:solidFill>
                  <a:schemeClr val="tx1"/>
                </a:solidFill>
                <a:effectLst/>
                <a:latin typeface="Arial" pitchFamily="34" charset="0"/>
              </a:endParaRPr>
            </a:p>
          </p:txBody>
        </p:sp>
        <p:sp>
          <p:nvSpPr>
            <p:cNvPr id="5170" name="Text Box 50"/>
            <p:cNvSpPr txBox="1">
              <a:spLocks noChangeArrowheads="1"/>
            </p:cNvSpPr>
            <p:nvPr/>
          </p:nvSpPr>
          <p:spPr bwMode="auto">
            <a:xfrm>
              <a:off x="6282" y="5522"/>
              <a:ext cx="1178" cy="52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Transmettre</a:t>
              </a:r>
              <a:endParaRPr kumimoji="0" lang="fr-FR" sz="1800" b="0" i="0" u="none" strike="noStrike" cap="none" normalizeH="0" baseline="0" smtClean="0">
                <a:ln>
                  <a:noFill/>
                </a:ln>
                <a:solidFill>
                  <a:schemeClr val="tx1"/>
                </a:solidFill>
                <a:effectLst/>
                <a:latin typeface="Arial" pitchFamily="34" charset="0"/>
              </a:endParaRPr>
            </a:p>
          </p:txBody>
        </p:sp>
        <p:sp>
          <p:nvSpPr>
            <p:cNvPr id="5169" name="AutoShape 49"/>
            <p:cNvSpPr>
              <a:spLocks noChangeShapeType="1"/>
            </p:cNvSpPr>
            <p:nvPr/>
          </p:nvSpPr>
          <p:spPr bwMode="auto">
            <a:xfrm rot="16200000" flipH="1" flipV="1">
              <a:off x="4483" y="4966"/>
              <a:ext cx="261" cy="851"/>
            </a:xfrm>
            <a:prstGeom prst="bentConnector3">
              <a:avLst>
                <a:gd name="adj1" fmla="val -100278"/>
              </a:avLst>
            </a:prstGeom>
            <a:noFill/>
            <a:ln w="9525">
              <a:solidFill>
                <a:srgbClr val="000000"/>
              </a:solidFill>
              <a:miter lim="800000"/>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68" name="Line 48"/>
            <p:cNvSpPr>
              <a:spLocks noChangeShapeType="1"/>
            </p:cNvSpPr>
            <p:nvPr/>
          </p:nvSpPr>
          <p:spPr bwMode="auto">
            <a:xfrm>
              <a:off x="3533" y="5784"/>
              <a:ext cx="131"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67" name="Line 47"/>
            <p:cNvSpPr>
              <a:spLocks noChangeShapeType="1"/>
            </p:cNvSpPr>
            <p:nvPr/>
          </p:nvSpPr>
          <p:spPr bwMode="auto">
            <a:xfrm>
              <a:off x="4711" y="5784"/>
              <a:ext cx="262"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66" name="Line 46"/>
            <p:cNvSpPr>
              <a:spLocks noChangeShapeType="1"/>
            </p:cNvSpPr>
            <p:nvPr/>
          </p:nvSpPr>
          <p:spPr bwMode="auto">
            <a:xfrm>
              <a:off x="5889" y="5784"/>
              <a:ext cx="393"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65" name="Line 45"/>
            <p:cNvSpPr>
              <a:spLocks noChangeShapeType="1"/>
            </p:cNvSpPr>
            <p:nvPr/>
          </p:nvSpPr>
          <p:spPr bwMode="auto">
            <a:xfrm>
              <a:off x="7460" y="5784"/>
              <a:ext cx="786"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64" name="Line 44"/>
            <p:cNvSpPr>
              <a:spLocks noChangeShapeType="1"/>
            </p:cNvSpPr>
            <p:nvPr/>
          </p:nvSpPr>
          <p:spPr bwMode="auto">
            <a:xfrm>
              <a:off x="1962" y="5784"/>
              <a:ext cx="524"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63" name="Line 43"/>
            <p:cNvSpPr>
              <a:spLocks noChangeShapeType="1"/>
            </p:cNvSpPr>
            <p:nvPr/>
          </p:nvSpPr>
          <p:spPr bwMode="auto">
            <a:xfrm>
              <a:off x="1962" y="3690"/>
              <a:ext cx="654"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62" name="Line 42"/>
            <p:cNvSpPr>
              <a:spLocks noChangeShapeType="1"/>
            </p:cNvSpPr>
            <p:nvPr/>
          </p:nvSpPr>
          <p:spPr bwMode="auto">
            <a:xfrm>
              <a:off x="1962" y="4082"/>
              <a:ext cx="654"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61" name="Text Box 41"/>
            <p:cNvSpPr txBox="1">
              <a:spLocks noChangeArrowheads="1"/>
            </p:cNvSpPr>
            <p:nvPr/>
          </p:nvSpPr>
          <p:spPr bwMode="auto">
            <a:xfrm>
              <a:off x="8115" y="4213"/>
              <a:ext cx="786" cy="39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Ordres</a:t>
              </a:r>
              <a:endParaRPr kumimoji="0" lang="fr-FR" sz="1800" b="0" i="0" u="none" strike="noStrike" cap="none" normalizeH="0" baseline="0" smtClean="0">
                <a:ln>
                  <a:noFill/>
                </a:ln>
                <a:solidFill>
                  <a:schemeClr val="tx1"/>
                </a:solidFill>
                <a:effectLst/>
                <a:latin typeface="Arial" pitchFamily="34" charset="0"/>
              </a:endParaRPr>
            </a:p>
          </p:txBody>
        </p:sp>
        <p:sp>
          <p:nvSpPr>
            <p:cNvPr id="5160" name="Line 40"/>
            <p:cNvSpPr>
              <a:spLocks noChangeShapeType="1"/>
            </p:cNvSpPr>
            <p:nvPr/>
          </p:nvSpPr>
          <p:spPr bwMode="auto">
            <a:xfrm>
              <a:off x="3926" y="3690"/>
              <a:ext cx="392"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59" name="Line 39"/>
            <p:cNvSpPr>
              <a:spLocks noChangeShapeType="1"/>
            </p:cNvSpPr>
            <p:nvPr/>
          </p:nvSpPr>
          <p:spPr bwMode="auto">
            <a:xfrm>
              <a:off x="5628" y="3690"/>
              <a:ext cx="523"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58" name="Line 38"/>
            <p:cNvSpPr>
              <a:spLocks noChangeShapeType="1"/>
            </p:cNvSpPr>
            <p:nvPr/>
          </p:nvSpPr>
          <p:spPr bwMode="auto">
            <a:xfrm flipV="1">
              <a:off x="7460" y="3690"/>
              <a:ext cx="917"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57" name="Text Box 37"/>
            <p:cNvSpPr txBox="1">
              <a:spLocks noChangeArrowheads="1"/>
            </p:cNvSpPr>
            <p:nvPr/>
          </p:nvSpPr>
          <p:spPr bwMode="auto">
            <a:xfrm>
              <a:off x="2747" y="4082"/>
              <a:ext cx="4596" cy="52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1200" dirty="0" smtClean="0">
                  <a:solidFill>
                    <a:srgbClr val="FF0000"/>
                  </a:solidFill>
                  <a:latin typeface="Arial" pitchFamily="34" charset="0"/>
                  <a:ea typeface="Times New Roman" pitchFamily="18" charset="0"/>
                </a:rPr>
                <a:t>Sonde d’humidité</a:t>
              </a:r>
              <a:r>
                <a:rPr kumimoji="0" lang="fr-FR" sz="1200" b="0" i="0" u="none" strike="noStrike" cap="none" normalizeH="0" baseline="0" dirty="0" smtClean="0">
                  <a:ln>
                    <a:noFill/>
                  </a:ln>
                  <a:solidFill>
                    <a:srgbClr val="FF0000"/>
                  </a:solidFill>
                  <a:effectLst/>
                  <a:latin typeface="Arial" pitchFamily="34" charset="0"/>
                  <a:ea typeface="Times New Roman" pitchFamily="18" charset="0"/>
                </a:rPr>
                <a:t>           Boîtier</a:t>
              </a:r>
              <a:r>
                <a:rPr kumimoji="0" lang="fr-FR" sz="1200" b="0" i="0" u="none" strike="noStrike" cap="none" normalizeH="0" dirty="0" smtClean="0">
                  <a:ln>
                    <a:noFill/>
                  </a:ln>
                  <a:solidFill>
                    <a:srgbClr val="FF0000"/>
                  </a:solidFill>
                  <a:effectLst/>
                  <a:latin typeface="Arial" pitchFamily="34" charset="0"/>
                  <a:ea typeface="Times New Roman" pitchFamily="18" charset="0"/>
                </a:rPr>
                <a:t> </a:t>
              </a:r>
              <a:r>
                <a:rPr kumimoji="0" lang="fr-FR" sz="1200" b="0" i="0" u="none" strike="noStrike" cap="none" normalizeH="0" dirty="0" err="1" smtClean="0">
                  <a:ln>
                    <a:noFill/>
                  </a:ln>
                  <a:solidFill>
                    <a:srgbClr val="FF0000"/>
                  </a:solidFill>
                  <a:effectLst/>
                  <a:latin typeface="Arial" pitchFamily="34" charset="0"/>
                  <a:ea typeface="Times New Roman" pitchFamily="18" charset="0"/>
                </a:rPr>
                <a:t>Arduino</a:t>
              </a:r>
              <a:r>
                <a:rPr kumimoji="0" lang="fr-FR" sz="1200" b="0" i="0" u="none" strike="noStrike" cap="none" normalizeH="0" baseline="0" dirty="0" smtClean="0">
                  <a:ln>
                    <a:noFill/>
                  </a:ln>
                  <a:solidFill>
                    <a:srgbClr val="FF0000"/>
                  </a:solidFill>
                  <a:effectLst/>
                  <a:latin typeface="Arial" pitchFamily="34" charset="0"/>
                  <a:ea typeface="Times New Roman" pitchFamily="18" charset="0"/>
                </a:rPr>
                <a:t>                   Fils</a:t>
              </a:r>
              <a:r>
                <a:rPr kumimoji="0" lang="fr-FR" sz="1200" b="0" i="0" u="none" strike="noStrike" cap="none" normalizeH="0" dirty="0" smtClean="0">
                  <a:ln>
                    <a:noFill/>
                  </a:ln>
                  <a:solidFill>
                    <a:srgbClr val="FF0000"/>
                  </a:solidFill>
                  <a:effectLst/>
                  <a:latin typeface="Arial" pitchFamily="34" charset="0"/>
                  <a:ea typeface="Times New Roman" pitchFamily="18" charset="0"/>
                </a:rPr>
                <a:t> électriques</a:t>
              </a:r>
              <a:endParaRPr kumimoji="0" lang="fr-FR" sz="1200" b="0"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fr-FR" sz="1200" dirty="0" smtClean="0">
                  <a:solidFill>
                    <a:srgbClr val="FF0000"/>
                  </a:solidFill>
                  <a:latin typeface="Arial" pitchFamily="34" charset="0"/>
                  <a:ea typeface="Times New Roman" pitchFamily="18" charset="0"/>
                </a:rPr>
                <a:t>                                    </a:t>
              </a:r>
              <a:r>
                <a:rPr kumimoji="0" lang="fr-FR" sz="1200" b="0" i="0" u="none" strike="noStrike" cap="none" normalizeH="0" baseline="0" dirty="0" smtClean="0">
                  <a:ln>
                    <a:noFill/>
                  </a:ln>
                  <a:solidFill>
                    <a:srgbClr val="FF0000"/>
                  </a:solidFill>
                  <a:effectLst/>
                  <a:latin typeface="Arial" pitchFamily="34" charset="0"/>
                  <a:ea typeface="Times New Roman" pitchFamily="18" charset="0"/>
                </a:rPr>
                <a:t>microprocesseur     </a:t>
              </a:r>
              <a:endParaRPr kumimoji="0" lang="fr-FR" sz="1800" b="0" i="0" u="none" strike="noStrike" cap="none" normalizeH="0" baseline="0" dirty="0" smtClean="0">
                <a:ln>
                  <a:noFill/>
                </a:ln>
                <a:solidFill>
                  <a:schemeClr val="tx1"/>
                </a:solidFill>
                <a:effectLst/>
                <a:latin typeface="Arial" pitchFamily="34" charset="0"/>
              </a:endParaRPr>
            </a:p>
          </p:txBody>
        </p:sp>
        <p:sp>
          <p:nvSpPr>
            <p:cNvPr id="5156" name="Text Box 36"/>
            <p:cNvSpPr txBox="1">
              <a:spLocks noChangeArrowheads="1"/>
            </p:cNvSpPr>
            <p:nvPr/>
          </p:nvSpPr>
          <p:spPr bwMode="auto">
            <a:xfrm>
              <a:off x="2071" y="6187"/>
              <a:ext cx="5841" cy="52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rgbClr val="FF0000"/>
                  </a:solidFill>
                  <a:effectLst/>
                  <a:latin typeface="Arial" pitchFamily="34" charset="0"/>
                  <a:ea typeface="Times New Roman" pitchFamily="18" charset="0"/>
                </a:rPr>
                <a:t>Prise USB</a:t>
              </a:r>
              <a:r>
                <a:rPr lang="fr-FR" sz="1200" dirty="0" smtClean="0">
                  <a:solidFill>
                    <a:srgbClr val="FF0000"/>
                  </a:solidFill>
                  <a:latin typeface="Arial" pitchFamily="34" charset="0"/>
                  <a:ea typeface="Times New Roman" pitchFamily="18" charset="0"/>
                </a:rPr>
                <a:t> ou piles</a:t>
              </a:r>
              <a:r>
                <a:rPr kumimoji="0" lang="fr-FR" sz="1200" b="0" i="0" u="none" strike="noStrike" cap="none" normalizeH="0" dirty="0" smtClean="0">
                  <a:ln>
                    <a:noFill/>
                  </a:ln>
                  <a:solidFill>
                    <a:srgbClr val="FF0000"/>
                  </a:solidFill>
                  <a:effectLst/>
                  <a:latin typeface="Arial" pitchFamily="34" charset="0"/>
                  <a:ea typeface="Times New Roman" pitchFamily="18" charset="0"/>
                </a:rPr>
                <a:t>  </a:t>
              </a:r>
              <a:r>
                <a:rPr kumimoji="0" lang="fr-FR" sz="1200" b="0" i="0" u="none" strike="noStrike" cap="none" normalizeH="0" baseline="0" dirty="0" smtClean="0">
                  <a:ln>
                    <a:noFill/>
                  </a:ln>
                  <a:solidFill>
                    <a:srgbClr val="FF0000"/>
                  </a:solidFill>
                  <a:effectLst/>
                  <a:latin typeface="Arial" pitchFamily="34" charset="0"/>
                  <a:ea typeface="Times New Roman" pitchFamily="18" charset="0"/>
                </a:rPr>
                <a:t> </a:t>
              </a:r>
              <a:r>
                <a:rPr kumimoji="0" lang="fr-FR" sz="1200" b="0" i="0" u="none" strike="noStrike" cap="none" normalizeH="0" baseline="0" dirty="0" err="1" smtClean="0">
                  <a:ln>
                    <a:noFill/>
                  </a:ln>
                  <a:solidFill>
                    <a:srgbClr val="FF0000"/>
                  </a:solidFill>
                  <a:effectLst/>
                  <a:latin typeface="Arial" pitchFamily="34" charset="0"/>
                  <a:ea typeface="Times New Roman" pitchFamily="18" charset="0"/>
                </a:rPr>
                <a:t>Arduino</a:t>
              </a:r>
              <a:r>
                <a:rPr kumimoji="0" lang="fr-FR" sz="1200" b="0" i="0" u="none" strike="noStrike" cap="none" normalizeH="0" dirty="0" smtClean="0">
                  <a:ln>
                    <a:noFill/>
                  </a:ln>
                  <a:solidFill>
                    <a:srgbClr val="FF0000"/>
                  </a:solidFill>
                  <a:effectLst/>
                  <a:latin typeface="Arial" pitchFamily="34" charset="0"/>
                  <a:ea typeface="Times New Roman" pitchFamily="18" charset="0"/>
                </a:rPr>
                <a:t>  fils électriques  </a:t>
              </a:r>
              <a:r>
                <a:rPr kumimoji="0" lang="fr-FR" sz="1200" b="0" i="0" u="none" strike="noStrike" cap="none" normalizeH="0" baseline="0" dirty="0" smtClean="0">
                  <a:ln>
                    <a:noFill/>
                  </a:ln>
                  <a:solidFill>
                    <a:srgbClr val="FF0000"/>
                  </a:solidFill>
                  <a:effectLst/>
                  <a:latin typeface="Arial" pitchFamily="34" charset="0"/>
                  <a:ea typeface="Times New Roman" pitchFamily="18" charset="0"/>
                </a:rPr>
                <a:t> Servomoteur            Bras</a:t>
              </a:r>
              <a:r>
                <a:rPr kumimoji="0" lang="fr-FR" sz="1200" b="0" i="0" u="none" strike="noStrike" cap="none" normalizeH="0" dirty="0" smtClean="0">
                  <a:ln>
                    <a:noFill/>
                  </a:ln>
                  <a:solidFill>
                    <a:srgbClr val="FF0000"/>
                  </a:solidFill>
                  <a:effectLst/>
                  <a:latin typeface="Arial" pitchFamily="34" charset="0"/>
                  <a:ea typeface="Times New Roman" pitchFamily="18" charset="0"/>
                </a:rPr>
                <a:t> articulé</a:t>
              </a:r>
              <a:endParaRPr kumimoji="0" lang="fr-FR" sz="1800" b="0" i="0" u="none" strike="noStrike" cap="none" normalizeH="0" baseline="0" dirty="0" smtClean="0">
                <a:ln>
                  <a:noFill/>
                </a:ln>
                <a:solidFill>
                  <a:schemeClr val="tx1"/>
                </a:solidFill>
                <a:effectLst/>
                <a:latin typeface="Arial" pitchFamily="34" charset="0"/>
              </a:endParaRPr>
            </a:p>
          </p:txBody>
        </p:sp>
        <p:sp>
          <p:nvSpPr>
            <p:cNvPr id="5155" name="Text Box 35"/>
            <p:cNvSpPr txBox="1">
              <a:spLocks noChangeArrowheads="1"/>
            </p:cNvSpPr>
            <p:nvPr/>
          </p:nvSpPr>
          <p:spPr bwMode="auto">
            <a:xfrm>
              <a:off x="1438" y="4253"/>
              <a:ext cx="1125" cy="60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1200" dirty="0" smtClean="0">
                  <a:solidFill>
                    <a:srgbClr val="FF0000"/>
                  </a:solidFill>
                  <a:latin typeface="Arial" pitchFamily="34" charset="0"/>
                </a:rPr>
                <a:t>Taux d’humidité</a:t>
              </a:r>
              <a:endParaRPr kumimoji="0" lang="fr-FR" sz="1100" b="0" i="0" u="none" strike="noStrike" cap="none" normalizeH="0" baseline="0" dirty="0" smtClean="0">
                <a:ln>
                  <a:noFill/>
                </a:ln>
                <a:solidFill>
                  <a:schemeClr val="tx1"/>
                </a:solidFill>
                <a:effectLst/>
                <a:latin typeface="Arial" pitchFamily="34" charset="0"/>
              </a:endParaRPr>
            </a:p>
          </p:txBody>
        </p:sp>
        <p:sp>
          <p:nvSpPr>
            <p:cNvPr id="5154" name="Text Box 34"/>
            <p:cNvSpPr txBox="1">
              <a:spLocks noChangeArrowheads="1"/>
            </p:cNvSpPr>
            <p:nvPr/>
          </p:nvSpPr>
          <p:spPr bwMode="auto">
            <a:xfrm>
              <a:off x="4057" y="3166"/>
              <a:ext cx="2094" cy="39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Chaîne d’information</a:t>
              </a:r>
              <a:endParaRPr kumimoji="0" lang="fr-FR" sz="1800" b="0" i="0" u="none" strike="noStrike" cap="none" normalizeH="0" baseline="0" smtClean="0">
                <a:ln>
                  <a:noFill/>
                </a:ln>
                <a:solidFill>
                  <a:schemeClr val="tx1"/>
                </a:solidFill>
                <a:effectLst/>
                <a:latin typeface="Arial" pitchFamily="34" charset="0"/>
              </a:endParaRPr>
            </a:p>
          </p:txBody>
        </p:sp>
        <p:sp>
          <p:nvSpPr>
            <p:cNvPr id="5153" name="Text Box 33"/>
            <p:cNvSpPr txBox="1">
              <a:spLocks noChangeArrowheads="1"/>
            </p:cNvSpPr>
            <p:nvPr/>
          </p:nvSpPr>
          <p:spPr bwMode="auto">
            <a:xfrm>
              <a:off x="5366" y="5130"/>
              <a:ext cx="1702" cy="39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Chaîne d’énergie</a:t>
              </a:r>
              <a:endParaRPr kumimoji="0" lang="fr-FR" sz="1800" b="0" i="0" u="none" strike="noStrike" cap="none" normalizeH="0" baseline="0" smtClean="0">
                <a:ln>
                  <a:noFill/>
                </a:ln>
                <a:solidFill>
                  <a:schemeClr val="tx1"/>
                </a:solidFill>
                <a:effectLst/>
                <a:latin typeface="Arial" pitchFamily="34" charset="0"/>
              </a:endParaRPr>
            </a:p>
          </p:txBody>
        </p:sp>
        <p:sp>
          <p:nvSpPr>
            <p:cNvPr id="5152" name="Rectangle 32"/>
            <p:cNvSpPr>
              <a:spLocks noChangeArrowheads="1"/>
            </p:cNvSpPr>
            <p:nvPr/>
          </p:nvSpPr>
          <p:spPr bwMode="auto">
            <a:xfrm>
              <a:off x="4973" y="4999"/>
              <a:ext cx="262" cy="26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5151" name="Line 31"/>
            <p:cNvSpPr>
              <a:spLocks noChangeShapeType="1"/>
            </p:cNvSpPr>
            <p:nvPr/>
          </p:nvSpPr>
          <p:spPr bwMode="auto">
            <a:xfrm flipH="1">
              <a:off x="4842" y="4999"/>
              <a:ext cx="524"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50" name="Text Box 30"/>
            <p:cNvSpPr txBox="1">
              <a:spLocks noChangeArrowheads="1"/>
            </p:cNvSpPr>
            <p:nvPr/>
          </p:nvSpPr>
          <p:spPr bwMode="auto">
            <a:xfrm>
              <a:off x="8109" y="6281"/>
              <a:ext cx="1047" cy="78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1200" dirty="0" smtClean="0">
                  <a:latin typeface="Arial" pitchFamily="34" charset="0"/>
                </a:rPr>
                <a:t>Humidifier ou non</a:t>
              </a:r>
              <a:endParaRPr kumimoji="0" lang="fr-FR" sz="1100" b="0" i="0" u="none" strike="noStrike" cap="none" normalizeH="0" baseline="0" dirty="0" smtClean="0">
                <a:ln>
                  <a:noFill/>
                </a:ln>
                <a:solidFill>
                  <a:schemeClr val="tx1"/>
                </a:solidFill>
                <a:effectLst/>
                <a:latin typeface="Arial" pitchFamily="34" charset="0"/>
              </a:endParaRPr>
            </a:p>
          </p:txBody>
        </p:sp>
      </p:grpSp>
      <p:sp>
        <p:nvSpPr>
          <p:cNvPr id="67" name="ZoneTexte 66"/>
          <p:cNvSpPr txBox="1"/>
          <p:nvPr/>
        </p:nvSpPr>
        <p:spPr>
          <a:xfrm>
            <a:off x="357158" y="1643050"/>
            <a:ext cx="928694" cy="461665"/>
          </a:xfrm>
          <a:prstGeom prst="rect">
            <a:avLst/>
          </a:prstGeom>
          <a:noFill/>
        </p:spPr>
        <p:txBody>
          <a:bodyPr wrap="square" rtlCol="0">
            <a:spAutoFit/>
          </a:bodyPr>
          <a:lstStyle/>
          <a:p>
            <a:r>
              <a:rPr lang="fr-FR" sz="1200" dirty="0" smtClean="0"/>
              <a:t>Grandeurs physiques</a:t>
            </a:r>
            <a:endParaRPr lang="fr-FR" sz="1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14290"/>
            <a:ext cx="8229600" cy="785818"/>
          </a:xfrm>
        </p:spPr>
        <p:txBody>
          <a:bodyPr>
            <a:normAutofit fontScale="90000"/>
          </a:bodyPr>
          <a:lstStyle/>
          <a:p>
            <a:r>
              <a:rPr lang="fr-FR" sz="3200" dirty="0" smtClean="0"/>
              <a:t>Conception de notre sonde d’humidité et mesures</a:t>
            </a:r>
            <a:endParaRPr lang="fr-FR" sz="3200" dirty="0"/>
          </a:p>
        </p:txBody>
      </p:sp>
      <p:sp>
        <p:nvSpPr>
          <p:cNvPr id="3" name="Espace réservé du contenu 2"/>
          <p:cNvSpPr>
            <a:spLocks noGrp="1"/>
          </p:cNvSpPr>
          <p:nvPr>
            <p:ph idx="1"/>
          </p:nvPr>
        </p:nvSpPr>
        <p:spPr>
          <a:xfrm>
            <a:off x="357158" y="1214422"/>
            <a:ext cx="8229600" cy="4071966"/>
          </a:xfrm>
        </p:spPr>
        <p:txBody>
          <a:bodyPr>
            <a:normAutofit fontScale="92500" lnSpcReduction="20000"/>
          </a:bodyPr>
          <a:lstStyle/>
          <a:p>
            <a:r>
              <a:rPr lang="fr-FR" sz="1600" dirty="0" smtClean="0"/>
              <a:t>On a  conçu un capteur qui mesure la résistance entre 2 broches. Puis on a réalisé un programme permettant de pouvoir lire des valeurs sur l’ordinateur. Ces valeurs correspondent après conversion ( 0 correspond à 0 V et 1023 correspond à 5V donc  valeur de la tension mesurée = valeur lue /1023 X5)à la tension lue par l’ordinateur  entre ces deux broches. On rappelle d ’après la loi d’Ohm comme l’intensité est constante qu’il y a une relation de proportionnalité entre la tension U et la résistance R.  </a:t>
            </a:r>
          </a:p>
          <a:p>
            <a:pPr>
              <a:buNone/>
            </a:pPr>
            <a:endParaRPr lang="fr-FR" sz="1600" dirty="0" smtClean="0"/>
          </a:p>
          <a:p>
            <a:pPr>
              <a:buNone/>
            </a:pPr>
            <a:endParaRPr lang="fr-FR" sz="1600" dirty="0" smtClean="0"/>
          </a:p>
          <a:p>
            <a:pPr>
              <a:buNone/>
            </a:pPr>
            <a:endParaRPr lang="fr-FR" sz="1600" dirty="0" smtClean="0"/>
          </a:p>
          <a:p>
            <a:endParaRPr lang="fr-FR" sz="1600" dirty="0" smtClean="0"/>
          </a:p>
          <a:p>
            <a:endParaRPr lang="fr-FR" sz="1600" dirty="0" smtClean="0"/>
          </a:p>
          <a:p>
            <a:endParaRPr lang="fr-FR" sz="1600" dirty="0" smtClean="0"/>
          </a:p>
          <a:p>
            <a:endParaRPr lang="fr-FR" sz="1600" dirty="0" smtClean="0"/>
          </a:p>
          <a:p>
            <a:endParaRPr lang="fr-FR" sz="1600" dirty="0" smtClean="0"/>
          </a:p>
          <a:p>
            <a:r>
              <a:rPr lang="fr-FR" sz="1600" dirty="0" smtClean="0"/>
              <a:t>Des expériences réalisées au préalable on a plus un milieu humide et moins la résistance est importante. Cette valeur est ensuite renvoyée sous forme de niveau de tension qui est lue sur l'entrée analogique et qu'il faut ensuite passer (par exemple en pourcentage) pour obtenir une valeur compréhensible. </a:t>
            </a:r>
          </a:p>
          <a:p>
            <a:pPr>
              <a:buNone/>
            </a:pPr>
            <a:endParaRPr lang="fr-FR" dirty="0"/>
          </a:p>
        </p:txBody>
      </p:sp>
      <p:pic>
        <p:nvPicPr>
          <p:cNvPr id="32771" name="Picture 3"/>
          <p:cNvPicPr>
            <a:picLocks noChangeAspect="1" noChangeArrowheads="1"/>
          </p:cNvPicPr>
          <p:nvPr/>
        </p:nvPicPr>
        <p:blipFill>
          <a:blip r:embed="rId2" cstate="print"/>
          <a:srcRect/>
          <a:stretch>
            <a:fillRect/>
          </a:stretch>
        </p:blipFill>
        <p:spPr bwMode="auto">
          <a:xfrm>
            <a:off x="7715460" y="0"/>
            <a:ext cx="1428540" cy="1071126"/>
          </a:xfrm>
          <a:prstGeom prst="rect">
            <a:avLst/>
          </a:prstGeom>
          <a:noFill/>
          <a:ln w="9525">
            <a:noFill/>
            <a:miter lim="800000"/>
            <a:headEnd/>
            <a:tailEnd/>
          </a:ln>
          <a:effectLst/>
        </p:spPr>
      </p:pic>
      <p:pic>
        <p:nvPicPr>
          <p:cNvPr id="32772" name="Picture 4"/>
          <p:cNvPicPr>
            <a:picLocks noChangeAspect="1" noChangeArrowheads="1"/>
          </p:cNvPicPr>
          <p:nvPr/>
        </p:nvPicPr>
        <p:blipFill>
          <a:blip r:embed="rId3"/>
          <a:srcRect/>
          <a:stretch>
            <a:fillRect/>
          </a:stretch>
        </p:blipFill>
        <p:spPr bwMode="auto">
          <a:xfrm>
            <a:off x="642910" y="5429264"/>
            <a:ext cx="7972417" cy="916370"/>
          </a:xfrm>
          <a:prstGeom prst="rect">
            <a:avLst/>
          </a:prstGeom>
          <a:noFill/>
          <a:ln w="9525">
            <a:noFill/>
            <a:miter lim="800000"/>
            <a:headEnd/>
            <a:tailEnd/>
          </a:ln>
          <a:effectLst/>
        </p:spPr>
      </p:pic>
      <p:pic>
        <p:nvPicPr>
          <p:cNvPr id="32773" name="Picture 5"/>
          <p:cNvPicPr>
            <a:picLocks noChangeAspect="1" noChangeArrowheads="1"/>
          </p:cNvPicPr>
          <p:nvPr/>
        </p:nvPicPr>
        <p:blipFill>
          <a:blip r:embed="rId4"/>
          <a:srcRect/>
          <a:stretch>
            <a:fillRect/>
          </a:stretch>
        </p:blipFill>
        <p:spPr bwMode="auto">
          <a:xfrm>
            <a:off x="1000101" y="2357431"/>
            <a:ext cx="4572032" cy="1754738"/>
          </a:xfrm>
          <a:prstGeom prst="rect">
            <a:avLst/>
          </a:prstGeom>
          <a:noFill/>
          <a:ln w="9525">
            <a:noFill/>
            <a:miter lim="800000"/>
            <a:headEnd/>
            <a:tailEnd/>
          </a:ln>
          <a:effectLst/>
        </p:spPr>
      </p:pic>
      <p:cxnSp>
        <p:nvCxnSpPr>
          <p:cNvPr id="11" name="Connecteur droit 10"/>
          <p:cNvCxnSpPr/>
          <p:nvPr/>
        </p:nvCxnSpPr>
        <p:spPr>
          <a:xfrm flipV="1">
            <a:off x="3643306" y="2571744"/>
            <a:ext cx="785818" cy="7143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flipV="1">
            <a:off x="3643306" y="3214686"/>
            <a:ext cx="785818" cy="142876"/>
          </a:xfrm>
          <a:prstGeom prst="line">
            <a:avLst/>
          </a:prstGeom>
        </p:spPr>
        <p:style>
          <a:lnRef idx="2">
            <a:schemeClr val="accent1"/>
          </a:lnRef>
          <a:fillRef idx="0">
            <a:schemeClr val="accent1"/>
          </a:fillRef>
          <a:effectRef idx="1">
            <a:schemeClr val="accent1"/>
          </a:effectRef>
          <a:fontRef idx="minor">
            <a:schemeClr val="tx1"/>
          </a:fontRef>
        </p:style>
      </p:cxnSp>
      <p:sp>
        <p:nvSpPr>
          <p:cNvPr id="5143" name="Rectangle 2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5121" name="Group 1"/>
          <p:cNvGrpSpPr>
            <a:grpSpLocks noChangeAspect="1"/>
          </p:cNvGrpSpPr>
          <p:nvPr/>
        </p:nvGrpSpPr>
        <p:grpSpPr bwMode="auto">
          <a:xfrm>
            <a:off x="5929322" y="2285992"/>
            <a:ext cx="2857520" cy="1857388"/>
            <a:chOff x="2198" y="2056"/>
            <a:chExt cx="7200" cy="4752"/>
          </a:xfrm>
        </p:grpSpPr>
        <p:sp>
          <p:nvSpPr>
            <p:cNvPr id="5142" name="AutoShape 22"/>
            <p:cNvSpPr>
              <a:spLocks noChangeAspect="1" noChangeArrowheads="1" noTextEdit="1"/>
            </p:cNvSpPr>
            <p:nvPr/>
          </p:nvSpPr>
          <p:spPr bwMode="auto">
            <a:xfrm>
              <a:off x="2198" y="2056"/>
              <a:ext cx="7200" cy="4752"/>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5141" name="Rectangle 21"/>
            <p:cNvSpPr>
              <a:spLocks noChangeArrowheads="1"/>
            </p:cNvSpPr>
            <p:nvPr/>
          </p:nvSpPr>
          <p:spPr bwMode="auto">
            <a:xfrm>
              <a:off x="3206" y="4936"/>
              <a:ext cx="864" cy="2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5140" name="Rectangle 20"/>
            <p:cNvSpPr>
              <a:spLocks noChangeArrowheads="1"/>
            </p:cNvSpPr>
            <p:nvPr/>
          </p:nvSpPr>
          <p:spPr bwMode="auto">
            <a:xfrm>
              <a:off x="4790" y="4936"/>
              <a:ext cx="864" cy="43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Times New Roman" pitchFamily="18" charset="0"/>
                  <a:ea typeface="SimSun"/>
                  <a:cs typeface="Times New Roman" pitchFamily="18" charset="0"/>
                </a:rPr>
                <a:t> </a:t>
              </a:r>
              <a:endParaRPr kumimoji="0" lang="fr-FR" altLang="zh-CN" sz="1800" b="0" i="0" u="none" strike="noStrike" cap="none" normalizeH="0" baseline="0" dirty="0" smtClean="0">
                <a:ln>
                  <a:noFill/>
                </a:ln>
                <a:solidFill>
                  <a:schemeClr val="tx1"/>
                </a:solidFill>
                <a:effectLst/>
                <a:latin typeface="Arial" pitchFamily="34" charset="0"/>
              </a:endParaRPr>
            </a:p>
          </p:txBody>
        </p:sp>
        <p:sp>
          <p:nvSpPr>
            <p:cNvPr id="5139" name="Line 19"/>
            <p:cNvSpPr>
              <a:spLocks noChangeShapeType="1"/>
            </p:cNvSpPr>
            <p:nvPr/>
          </p:nvSpPr>
          <p:spPr bwMode="auto">
            <a:xfrm flipV="1">
              <a:off x="4718" y="4615"/>
              <a:ext cx="900" cy="1097"/>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5138" name="Oval 18"/>
            <p:cNvSpPr>
              <a:spLocks noChangeArrowheads="1"/>
            </p:cNvSpPr>
            <p:nvPr/>
          </p:nvSpPr>
          <p:spPr bwMode="auto">
            <a:xfrm>
              <a:off x="4934" y="6088"/>
              <a:ext cx="576" cy="693"/>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zh-CN" sz="800" b="0" i="0" u="none" strike="noStrike" cap="none" normalizeH="0" baseline="0" dirty="0" smtClean="0">
                  <a:ln>
                    <a:noFill/>
                  </a:ln>
                  <a:solidFill>
                    <a:schemeClr val="tx1"/>
                  </a:solidFill>
                  <a:effectLst/>
                  <a:latin typeface="Times New Roman" pitchFamily="18" charset="0"/>
                  <a:ea typeface="SimSun"/>
                  <a:cs typeface="Times New Roman" pitchFamily="18" charset="0"/>
                </a:rPr>
                <a:t>V</a:t>
              </a:r>
              <a:endParaRPr kumimoji="0" lang="fr-FR" altLang="zh-CN" sz="800" b="0" i="0" u="none" strike="noStrike" cap="none" normalizeH="0" baseline="0" dirty="0" smtClean="0">
                <a:ln>
                  <a:noFill/>
                </a:ln>
                <a:solidFill>
                  <a:schemeClr val="tx1"/>
                </a:solidFill>
                <a:effectLst/>
                <a:latin typeface="Arial" pitchFamily="34" charset="0"/>
              </a:endParaRPr>
            </a:p>
          </p:txBody>
        </p:sp>
        <p:sp>
          <p:nvSpPr>
            <p:cNvPr id="5137" name="Line 17"/>
            <p:cNvSpPr>
              <a:spLocks noChangeShapeType="1"/>
            </p:cNvSpPr>
            <p:nvPr/>
          </p:nvSpPr>
          <p:spPr bwMode="auto">
            <a:xfrm>
              <a:off x="3062" y="3640"/>
              <a:ext cx="0" cy="14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36" name="Line 16"/>
            <p:cNvSpPr>
              <a:spLocks noChangeShapeType="1"/>
            </p:cNvSpPr>
            <p:nvPr/>
          </p:nvSpPr>
          <p:spPr bwMode="auto">
            <a:xfrm>
              <a:off x="3062" y="5080"/>
              <a:ext cx="144"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35" name="Line 15"/>
            <p:cNvSpPr>
              <a:spLocks noChangeShapeType="1"/>
            </p:cNvSpPr>
            <p:nvPr/>
          </p:nvSpPr>
          <p:spPr bwMode="auto">
            <a:xfrm>
              <a:off x="4070" y="5080"/>
              <a:ext cx="7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34" name="Line 14"/>
            <p:cNvSpPr>
              <a:spLocks noChangeShapeType="1"/>
            </p:cNvSpPr>
            <p:nvPr/>
          </p:nvSpPr>
          <p:spPr bwMode="auto">
            <a:xfrm>
              <a:off x="5654" y="5080"/>
              <a:ext cx="57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33" name="Line 13"/>
            <p:cNvSpPr>
              <a:spLocks noChangeShapeType="1"/>
            </p:cNvSpPr>
            <p:nvPr/>
          </p:nvSpPr>
          <p:spPr bwMode="auto">
            <a:xfrm>
              <a:off x="6230" y="3640"/>
              <a:ext cx="0" cy="14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32" name="Line 12"/>
            <p:cNvSpPr>
              <a:spLocks noChangeShapeType="1"/>
            </p:cNvSpPr>
            <p:nvPr/>
          </p:nvSpPr>
          <p:spPr bwMode="auto">
            <a:xfrm>
              <a:off x="4502" y="5080"/>
              <a:ext cx="0" cy="129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31" name="Line 11"/>
            <p:cNvSpPr>
              <a:spLocks noChangeShapeType="1"/>
            </p:cNvSpPr>
            <p:nvPr/>
          </p:nvSpPr>
          <p:spPr bwMode="auto">
            <a:xfrm>
              <a:off x="4502" y="6376"/>
              <a:ext cx="432"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30" name="Line 10"/>
            <p:cNvSpPr>
              <a:spLocks noChangeShapeType="1"/>
            </p:cNvSpPr>
            <p:nvPr/>
          </p:nvSpPr>
          <p:spPr bwMode="auto">
            <a:xfrm>
              <a:off x="5510" y="6376"/>
              <a:ext cx="7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29" name="Line 9"/>
            <p:cNvSpPr>
              <a:spLocks noChangeShapeType="1"/>
            </p:cNvSpPr>
            <p:nvPr/>
          </p:nvSpPr>
          <p:spPr bwMode="auto">
            <a:xfrm>
              <a:off x="6230" y="5080"/>
              <a:ext cx="0" cy="129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28" name="Line 8"/>
            <p:cNvSpPr>
              <a:spLocks noChangeShapeType="1"/>
            </p:cNvSpPr>
            <p:nvPr/>
          </p:nvSpPr>
          <p:spPr bwMode="auto">
            <a:xfrm flipH="1">
              <a:off x="3062" y="2488"/>
              <a:ext cx="1440" cy="0"/>
            </a:xfrm>
            <a:prstGeom prst="line">
              <a:avLst/>
            </a:prstGeom>
            <a:ln>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fr-FR"/>
            </a:p>
          </p:txBody>
        </p:sp>
        <p:sp>
          <p:nvSpPr>
            <p:cNvPr id="5127" name="Line 7"/>
            <p:cNvSpPr>
              <a:spLocks noChangeShapeType="1"/>
            </p:cNvSpPr>
            <p:nvPr/>
          </p:nvSpPr>
          <p:spPr bwMode="auto">
            <a:xfrm>
              <a:off x="3062" y="2488"/>
              <a:ext cx="0" cy="115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26" name="Line 6"/>
            <p:cNvSpPr>
              <a:spLocks noChangeShapeType="1"/>
            </p:cNvSpPr>
            <p:nvPr/>
          </p:nvSpPr>
          <p:spPr bwMode="auto">
            <a:xfrm>
              <a:off x="4934" y="2488"/>
              <a:ext cx="129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25" name="Line 5"/>
            <p:cNvSpPr>
              <a:spLocks noChangeShapeType="1"/>
            </p:cNvSpPr>
            <p:nvPr/>
          </p:nvSpPr>
          <p:spPr bwMode="auto">
            <a:xfrm>
              <a:off x="6230" y="2488"/>
              <a:ext cx="0" cy="129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24" name="Text Box 4"/>
            <p:cNvSpPr txBox="1">
              <a:spLocks noChangeArrowheads="1"/>
            </p:cNvSpPr>
            <p:nvPr/>
          </p:nvSpPr>
          <p:spPr bwMode="auto">
            <a:xfrm>
              <a:off x="3998" y="4066"/>
              <a:ext cx="1872" cy="57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zh-CN" sz="800" b="0" i="0" u="none" strike="noStrike" cap="none" normalizeH="0" baseline="0" dirty="0" smtClean="0">
                  <a:ln>
                    <a:noFill/>
                  </a:ln>
                  <a:solidFill>
                    <a:schemeClr val="tx1"/>
                  </a:solidFill>
                  <a:effectLst/>
                  <a:latin typeface="Times New Roman" pitchFamily="18" charset="0"/>
                  <a:ea typeface="SimSun"/>
                  <a:cs typeface="Times New Roman" pitchFamily="18" charset="0"/>
                </a:rPr>
                <a:t>Résistance variable</a:t>
              </a:r>
              <a:endParaRPr kumimoji="0" lang="fr-FR" altLang="zh-CN" sz="800" b="0" i="0" u="none" strike="noStrike" cap="none" normalizeH="0" baseline="0" dirty="0" smtClean="0">
                <a:ln>
                  <a:noFill/>
                </a:ln>
                <a:solidFill>
                  <a:schemeClr val="tx1"/>
                </a:solidFill>
                <a:effectLst/>
                <a:latin typeface="Arial" pitchFamily="34" charset="0"/>
              </a:endParaRPr>
            </a:p>
          </p:txBody>
        </p:sp>
        <p:sp>
          <p:nvSpPr>
            <p:cNvPr id="5123" name="Line 3"/>
            <p:cNvSpPr>
              <a:spLocks noChangeShapeType="1"/>
            </p:cNvSpPr>
            <p:nvPr/>
          </p:nvSpPr>
          <p:spPr bwMode="auto">
            <a:xfrm>
              <a:off x="4502" y="2056"/>
              <a:ext cx="1" cy="100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22" name="Line 2"/>
            <p:cNvSpPr>
              <a:spLocks noChangeShapeType="1"/>
            </p:cNvSpPr>
            <p:nvPr/>
          </p:nvSpPr>
          <p:spPr bwMode="auto">
            <a:xfrm>
              <a:off x="4934" y="2344"/>
              <a:ext cx="0" cy="4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32" name="Rectangle 31"/>
          <p:cNvSpPr/>
          <p:nvPr/>
        </p:nvSpPr>
        <p:spPr>
          <a:xfrm>
            <a:off x="6143636" y="3571876"/>
            <a:ext cx="505476" cy="230832"/>
          </a:xfrm>
          <a:prstGeom prst="rect">
            <a:avLst/>
          </a:prstGeom>
        </p:spPr>
        <p:txBody>
          <a:bodyPr wrap="square">
            <a:spAutoFit/>
          </a:bodyPr>
          <a:lstStyle/>
          <a:p>
            <a:r>
              <a:rPr lang="fr-FR" altLang="zh-CN" sz="900" dirty="0" smtClean="0">
                <a:latin typeface="Times New Roman" pitchFamily="18" charset="0"/>
                <a:ea typeface="SimSun"/>
                <a:cs typeface="Times New Roman" pitchFamily="18" charset="0"/>
              </a:rPr>
              <a:t>10KΩ</a:t>
            </a:r>
            <a:endParaRPr lang="fr-FR" sz="900" dirty="0"/>
          </a:p>
        </p:txBody>
      </p:sp>
      <p:sp>
        <p:nvSpPr>
          <p:cNvPr id="33" name="ZoneTexte 32"/>
          <p:cNvSpPr txBox="1"/>
          <p:nvPr/>
        </p:nvSpPr>
        <p:spPr>
          <a:xfrm>
            <a:off x="6786578" y="2714620"/>
            <a:ext cx="428628" cy="246221"/>
          </a:xfrm>
          <a:prstGeom prst="rect">
            <a:avLst/>
          </a:prstGeom>
          <a:noFill/>
        </p:spPr>
        <p:txBody>
          <a:bodyPr wrap="square" rtlCol="0">
            <a:spAutoFit/>
          </a:bodyPr>
          <a:lstStyle/>
          <a:p>
            <a:r>
              <a:rPr lang="fr-FR" sz="1000" dirty="0" smtClean="0"/>
              <a:t>5V</a:t>
            </a:r>
            <a:endParaRPr lang="fr-FR" sz="1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571480"/>
            <a:ext cx="8229600" cy="438896"/>
          </a:xfrm>
        </p:spPr>
        <p:txBody>
          <a:bodyPr>
            <a:noAutofit/>
          </a:bodyPr>
          <a:lstStyle/>
          <a:p>
            <a:pPr algn="ctr"/>
            <a:r>
              <a:rPr lang="fr-FR" sz="3600" dirty="0" smtClean="0"/>
              <a:t>Interprétation des résultats</a:t>
            </a:r>
            <a:endParaRPr lang="fr-FR" sz="3600" dirty="0"/>
          </a:p>
        </p:txBody>
      </p:sp>
      <p:graphicFrame>
        <p:nvGraphicFramePr>
          <p:cNvPr id="6" name="Graphique 5"/>
          <p:cNvGraphicFramePr/>
          <p:nvPr/>
        </p:nvGraphicFramePr>
        <p:xfrm>
          <a:off x="357158" y="1428736"/>
          <a:ext cx="6000792" cy="4441032"/>
        </p:xfrm>
        <a:graphic>
          <a:graphicData uri="http://schemas.openxmlformats.org/drawingml/2006/chart">
            <c:chart xmlns:c="http://schemas.openxmlformats.org/drawingml/2006/chart" xmlns:r="http://schemas.openxmlformats.org/officeDocument/2006/relationships" r:id="rId2"/>
          </a:graphicData>
        </a:graphic>
      </p:graphicFrame>
      <p:sp>
        <p:nvSpPr>
          <p:cNvPr id="7" name="ZoneTexte 6"/>
          <p:cNvSpPr txBox="1"/>
          <p:nvPr/>
        </p:nvSpPr>
        <p:spPr>
          <a:xfrm>
            <a:off x="1857356" y="3500438"/>
            <a:ext cx="4367478" cy="369332"/>
          </a:xfrm>
          <a:prstGeom prst="rect">
            <a:avLst/>
          </a:prstGeom>
          <a:noFill/>
        </p:spPr>
        <p:txBody>
          <a:bodyPr wrap="none" rtlCol="0">
            <a:spAutoFit/>
          </a:bodyPr>
          <a:lstStyle/>
          <a:p>
            <a:r>
              <a:rPr lang="fr-FR" dirty="0" smtClean="0"/>
              <a:t>Eau seule on obtient une tension de 3,85 V</a:t>
            </a:r>
            <a:endParaRPr lang="fr-FR" dirty="0"/>
          </a:p>
        </p:txBody>
      </p:sp>
      <p:sp>
        <p:nvSpPr>
          <p:cNvPr id="8" name="ZoneTexte 7"/>
          <p:cNvSpPr txBox="1"/>
          <p:nvPr/>
        </p:nvSpPr>
        <p:spPr>
          <a:xfrm>
            <a:off x="6143636" y="2000240"/>
            <a:ext cx="3000364" cy="3970318"/>
          </a:xfrm>
          <a:prstGeom prst="rect">
            <a:avLst/>
          </a:prstGeom>
          <a:noFill/>
        </p:spPr>
        <p:txBody>
          <a:bodyPr wrap="square" rtlCol="0">
            <a:spAutoFit/>
          </a:bodyPr>
          <a:lstStyle/>
          <a:p>
            <a:r>
              <a:rPr lang="fr-FR" dirty="0" smtClean="0"/>
              <a:t>Conclusion : à partir de 8 ml versée la teneur en eau n'augmente plus:  le sol est saturé et tous les pores du sol sont remplis d'eau: cette zone saturée forme une nappe. Le volume total est égale à 5,2X2,2X4= 45,76 cm3.  Donc pour ce sol il faut 0,17ml/cm3 pour qu’elle soit saturée. Et chaque plante ou légume ont besoin d’une certaine teneur en eau.</a:t>
            </a: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14290"/>
            <a:ext cx="8229600" cy="653210"/>
          </a:xfrm>
        </p:spPr>
        <p:txBody>
          <a:bodyPr>
            <a:normAutofit/>
          </a:bodyPr>
          <a:lstStyle/>
          <a:p>
            <a:pPr algn="ctr"/>
            <a:r>
              <a:rPr lang="fr-FR" sz="3200" dirty="0" smtClean="0"/>
              <a:t>Conception de la partie souterraine</a:t>
            </a:r>
            <a:endParaRPr lang="fr-FR" sz="3200" dirty="0"/>
          </a:p>
        </p:txBody>
      </p:sp>
      <p:sp>
        <p:nvSpPr>
          <p:cNvPr id="3" name="Espace réservé du contenu 2"/>
          <p:cNvSpPr>
            <a:spLocks noGrp="1"/>
          </p:cNvSpPr>
          <p:nvPr>
            <p:ph idx="1"/>
          </p:nvPr>
        </p:nvSpPr>
        <p:spPr>
          <a:xfrm>
            <a:off x="285720" y="1000108"/>
            <a:ext cx="8229600" cy="1285884"/>
          </a:xfrm>
        </p:spPr>
        <p:txBody>
          <a:bodyPr>
            <a:normAutofit/>
          </a:bodyPr>
          <a:lstStyle/>
          <a:p>
            <a:r>
              <a:rPr lang="fr-FR" sz="1800" dirty="0" smtClean="0"/>
              <a:t>On sait que l'évaporation se fait surtout à la surface du sol. Même pendant la pluie, une partie de l'eau est immédiatement ré-évaporée car l'atmosphère n'est pas saturé en eau. Donc on a pensé à fabriquer grâce à l’imprimante 3D un système qui puisse être enfui dans le sol au niveau des racines.</a:t>
            </a:r>
          </a:p>
          <a:p>
            <a:endParaRPr lang="fr-FR" sz="1800" dirty="0" smtClean="0"/>
          </a:p>
          <a:p>
            <a:endParaRPr lang="fr-FR" sz="1800" dirty="0"/>
          </a:p>
        </p:txBody>
      </p:sp>
      <p:pic>
        <p:nvPicPr>
          <p:cNvPr id="33795" name="Picture 3"/>
          <p:cNvPicPr>
            <a:picLocks noChangeAspect="1" noChangeArrowheads="1"/>
          </p:cNvPicPr>
          <p:nvPr/>
        </p:nvPicPr>
        <p:blipFill>
          <a:blip r:embed="rId2"/>
          <a:srcRect/>
          <a:stretch>
            <a:fillRect/>
          </a:stretch>
        </p:blipFill>
        <p:spPr bwMode="auto">
          <a:xfrm>
            <a:off x="1714480" y="2428868"/>
            <a:ext cx="4743450" cy="3009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Programmation</a:t>
            </a:r>
            <a:endParaRPr lang="fr-FR" dirty="0"/>
          </a:p>
        </p:txBody>
      </p:sp>
      <p:sp>
        <p:nvSpPr>
          <p:cNvPr id="3" name="Espace réservé du contenu 2"/>
          <p:cNvSpPr>
            <a:spLocks noGrp="1"/>
          </p:cNvSpPr>
          <p:nvPr>
            <p:ph idx="1"/>
          </p:nvPr>
        </p:nvSpPr>
        <p:spPr/>
        <p:txBody>
          <a:bodyPr/>
          <a:lstStyle/>
          <a:p>
            <a:r>
              <a:rPr lang="fr-FR" smtClean="0"/>
              <a:t>En cours…</a:t>
            </a:r>
            <a:endParaRPr lang="fr-F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Merci </a:t>
            </a:r>
            <a:endParaRPr lang="fr-FR" dirty="0"/>
          </a:p>
        </p:txBody>
      </p:sp>
      <p:sp>
        <p:nvSpPr>
          <p:cNvPr id="3" name="Espace réservé du contenu 2"/>
          <p:cNvSpPr>
            <a:spLocks noGrp="1"/>
          </p:cNvSpPr>
          <p:nvPr>
            <p:ph idx="1"/>
          </p:nvPr>
        </p:nvSpPr>
        <p:spPr/>
        <p:txBody>
          <a:bodyPr/>
          <a:lstStyle/>
          <a:p>
            <a:endParaRPr lang="fr-F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5074</TotalTime>
  <Words>1543</Words>
  <Application>Microsoft Office PowerPoint</Application>
  <PresentationFormat>Affichage à l'écran (4:3)</PresentationFormat>
  <Paragraphs>179</Paragraphs>
  <Slides>26</Slides>
  <Notes>0</Notes>
  <HiddenSlides>0</HiddenSlides>
  <MMClips>0</MMClips>
  <ScaleCrop>false</ScaleCrop>
  <HeadingPairs>
    <vt:vector size="4" baseType="variant">
      <vt:variant>
        <vt:lpstr>Thème</vt:lpstr>
      </vt:variant>
      <vt:variant>
        <vt:i4>1</vt:i4>
      </vt:variant>
      <vt:variant>
        <vt:lpstr>Titres des diapositives</vt:lpstr>
      </vt:variant>
      <vt:variant>
        <vt:i4>26</vt:i4>
      </vt:variant>
    </vt:vector>
  </HeadingPairs>
  <TitlesOfParts>
    <vt:vector size="27" baseType="lpstr">
      <vt:lpstr>Débit</vt:lpstr>
      <vt:lpstr>Problématique </vt:lpstr>
      <vt:lpstr>  Enoncé du besoin</vt:lpstr>
      <vt:lpstr> La « Bête à cornes »</vt:lpstr>
      <vt:lpstr>Identification des fonctions de services.</vt:lpstr>
      <vt:lpstr> La « Pieuvre »</vt:lpstr>
      <vt:lpstr>Enoncé des fonctions de services</vt:lpstr>
      <vt:lpstr>Hiérarchisation fonctionnelle</vt:lpstr>
      <vt:lpstr>   Hiérarchisation fonctionnelle</vt:lpstr>
      <vt:lpstr>Recherche de solutions mécaniques</vt:lpstr>
      <vt:lpstr>Calculs et solutions retenues</vt:lpstr>
      <vt:lpstr>Calcul des dimensions de la cuve de récupération d’eau de pluie</vt:lpstr>
      <vt:lpstr>Comment distribuer cette eau dans le sol ?</vt:lpstr>
      <vt:lpstr>Conception illustrée et impression  3D</vt:lpstr>
      <vt:lpstr>Calcul du poids du bouchon et efforts en Newton pour le plonger.</vt:lpstr>
      <vt:lpstr>Choix du moteur</vt:lpstr>
      <vt:lpstr>Expérience avec le servomoteur </vt:lpstr>
      <vt:lpstr>Visualisation d’un servomoteur démonté </vt:lpstr>
      <vt:lpstr>Conception du bras de levier</vt:lpstr>
      <vt:lpstr>    Expérience sur l’effort que l’on peut exercer au bout du levier </vt:lpstr>
      <vt:lpstr>Position des différents bacs (gravitation)</vt:lpstr>
      <vt:lpstr>Chaîne fonctionnelle de notre système</vt:lpstr>
      <vt:lpstr>Conception de notre sonde d’humidité et mesures</vt:lpstr>
      <vt:lpstr>Interprétation des résultats</vt:lpstr>
      <vt:lpstr>Conception de la partie souterraine</vt:lpstr>
      <vt:lpstr>Programmation</vt:lpstr>
      <vt:lpstr>Merci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Problématique </dc:title>
  <dc:creator>benmrad</dc:creator>
  <cp:lastModifiedBy>benmrad</cp:lastModifiedBy>
  <cp:revision>123</cp:revision>
  <dcterms:created xsi:type="dcterms:W3CDTF">2016-12-18T08:58:30Z</dcterms:created>
  <dcterms:modified xsi:type="dcterms:W3CDTF">2017-01-19T07:39:35Z</dcterms:modified>
</cp:coreProperties>
</file>