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61" r:id="rId5"/>
    <p:sldId id="258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0073A5-66A6-9E72-7971-6A72232D7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0C7BC56-DF0C-F376-C6E2-4ED7B5687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C38E58-E3EF-04D0-3C72-B0B7C1567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CB8A-72E1-4307-B7B3-351BBF6658BB}" type="datetimeFigureOut">
              <a:rPr lang="fr-FR" smtClean="0"/>
              <a:t>13/08/2025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481670-B815-CECF-A606-C98EEB4DE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E56B16-074C-5BDE-BC05-88CA67680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32C2-F1E3-4598-BDBE-25AB630CC3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0909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AE81DE-5A0B-2193-670C-574E5E62F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F2BA0E3-0628-E777-6C87-0D3C0C465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9D7501-651A-31AD-CEFE-7F1ECA80D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CB8A-72E1-4307-B7B3-351BBF6658BB}" type="datetimeFigureOut">
              <a:rPr lang="fr-FR" smtClean="0"/>
              <a:t>13/08/2025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321E8D-AA59-AA8B-4EF7-B5E7B2E19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3C8A07-0C77-6066-1780-AACAF6DC4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32C2-F1E3-4598-BDBE-25AB630CC3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70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2AF3353-9C25-5FF1-4BF9-EB8EC5618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C2D3CC9-D6E6-D55D-61CB-0871B10E9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4C9489-C059-61CD-DE99-BE204B626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CB8A-72E1-4307-B7B3-351BBF6658BB}" type="datetimeFigureOut">
              <a:rPr lang="fr-FR" smtClean="0"/>
              <a:t>13/08/2025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A502F4-D4F6-AD06-57F1-DCA70399C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569986-4222-1947-D0A6-02871B6B8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32C2-F1E3-4598-BDBE-25AB630CC3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01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CA83B-6F82-F898-AB9A-9FC1A2599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075895-E944-484B-8AF4-6F71B1E61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3B653D-2620-8166-E456-DB4147FB6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CB8A-72E1-4307-B7B3-351BBF6658BB}" type="datetimeFigureOut">
              <a:rPr lang="fr-FR" smtClean="0"/>
              <a:t>13/08/2025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9541CC-7FEB-C02A-ED31-DEF2430F0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2DD3D8-6ACC-261F-EA03-3D192375E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32C2-F1E3-4598-BDBE-25AB630CC3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77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072BF4-DFE8-F5C9-8BDF-EB440D7C1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587273A-26E7-5B8B-3D17-43E9C6E2D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64F7D-C1ED-8412-36DA-047F1D33A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CB8A-72E1-4307-B7B3-351BBF6658BB}" type="datetimeFigureOut">
              <a:rPr lang="fr-FR" smtClean="0"/>
              <a:t>13/08/2025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53CFD8-367B-1BAE-BD73-13A69FEDE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324DD1-11A2-BEC9-7CE7-8964E9D58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32C2-F1E3-4598-BDBE-25AB630CC3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13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3515C0-C701-2E0B-53E7-247D19110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6EFA05-D9BC-D755-FB4F-1C1E980D0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90AD64B-2547-A5D4-E789-634018A8E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75C07AF-E3D4-39C3-BD8C-4E4D65687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CB8A-72E1-4307-B7B3-351BBF6658BB}" type="datetimeFigureOut">
              <a:rPr lang="fr-FR" smtClean="0"/>
              <a:t>13/08/2025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E4C1AC-A0AD-EEB4-B2E4-2FC236B6D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5CF22B-F8C9-3FE0-B04E-D0C5E069D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32C2-F1E3-4598-BDBE-25AB630CC3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15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905865-A63C-D941-8C4F-202D5D4D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DE9EA8-7588-D38B-F453-BD4770535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B524D3-BD85-0DF3-5F41-FD4498FA66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717463C-BDAF-EA93-0FE9-3B3E65A1F5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4422E04-E93E-ED97-3C8C-4E3C26FE97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E100B10-A037-2F8A-881A-3092D24BC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CB8A-72E1-4307-B7B3-351BBF6658BB}" type="datetimeFigureOut">
              <a:rPr lang="fr-FR" smtClean="0"/>
              <a:t>13/08/2025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638E4D8-A517-342A-A2E2-08BC3A8E8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43DC365-27A9-60E9-AE3C-4918028BA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32C2-F1E3-4598-BDBE-25AB630CC3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0512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1AE866-1465-00F3-9272-96EF09C72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C9CD3CC-2E64-E5A3-9AE2-CBF3025AB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CB8A-72E1-4307-B7B3-351BBF6658BB}" type="datetimeFigureOut">
              <a:rPr lang="fr-FR" smtClean="0"/>
              <a:t>13/08/2025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E6BC281-AA74-0D5D-EC0B-EADF4DFE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9B3F7E4-9AA5-DB31-6831-44877E5F8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32C2-F1E3-4598-BDBE-25AB630CC3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76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C5323C3-C180-2FDB-B5F1-4047C9831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CB8A-72E1-4307-B7B3-351BBF6658BB}" type="datetimeFigureOut">
              <a:rPr lang="fr-FR" smtClean="0"/>
              <a:t>13/08/2025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0D873E9-F781-1663-879E-AA8B14C4D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9FB5B7-968E-C002-A6DB-C04C782AB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32C2-F1E3-4598-BDBE-25AB630CC3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EBEB21-E959-D233-AF6A-95E7FCAE5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5DFF37-E9F3-5631-5A5F-16320CB18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00594DC-5312-5ADD-2E38-4B86D4142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FCC32C-C1E5-1201-0820-03D935B7E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CB8A-72E1-4307-B7B3-351BBF6658BB}" type="datetimeFigureOut">
              <a:rPr lang="fr-FR" smtClean="0"/>
              <a:t>13/08/2025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9BB634E-D307-828E-9B91-BB0DF6003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69C9E1-C149-32F5-1309-A338C8FB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32C2-F1E3-4598-BDBE-25AB630CC3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072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EC3548-866E-F8D4-7157-91A6086E6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2DEB2DF-3ADC-2361-15E1-F16255389D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CB8C032-704A-50CE-9F33-9BDAB2E09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2F7C01-D258-A343-87D0-C4E69F061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CB8A-72E1-4307-B7B3-351BBF6658BB}" type="datetimeFigureOut">
              <a:rPr lang="fr-FR" smtClean="0"/>
              <a:t>13/08/2025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2856D2-FF2B-3187-7992-74D1AAF7D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EBCAC0-FC00-8C07-25D2-FDEE0F6BF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32C2-F1E3-4598-BDBE-25AB630CC3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275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5FCDA01-74A3-B34E-DC0F-CF8EB7C7D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E264C6-4D1C-5022-AA76-B6B113E89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D68D52-1A2B-494A-A4CF-E1D7A36170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ECB8A-72E1-4307-B7B3-351BBF6658BB}" type="datetimeFigureOut">
              <a:rPr lang="fr-FR" smtClean="0"/>
              <a:t>13/08/2025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8CB247-59D5-B3E8-66E5-4941BEF53A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83DCDA-D476-831A-DF8B-4F63CA091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432C2-F1E3-4598-BDBE-25AB630CC3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59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microsoft.com/office/2017/06/relationships/model3d" Target="../media/model3d2.glb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microsoft.com/office/2017/06/relationships/model3d" Target="../media/model3d1.glb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17/06/relationships/model3d" Target="../media/model3d3.glb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FEBC3-5036-BDB4-9DED-2C68F8C48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6E1755-8BE4-456B-E13A-24EF9A911F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F8798E7-D935-AC98-9BC3-148A25F29F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339FBF3-C158-0602-AE85-53F25AB0D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62" y="225989"/>
            <a:ext cx="11795432" cy="64338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203B94-2D19-D071-9C9E-C10399F7425E}"/>
              </a:ext>
            </a:extLst>
          </p:cNvPr>
          <p:cNvSpPr/>
          <p:nvPr/>
        </p:nvSpPr>
        <p:spPr>
          <a:xfrm>
            <a:off x="699580" y="519103"/>
            <a:ext cx="10950178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Technosciences Nancy </a:t>
            </a:r>
          </a:p>
          <a:p>
            <a:pPr algn="ctr"/>
            <a:r>
              <a:rPr lang="fr-F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vous présente un projet </a:t>
            </a:r>
          </a:p>
          <a:p>
            <a:pPr algn="ctr"/>
            <a:r>
              <a:rPr lang="fr-F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qui combine l’Intelligence Artificielle</a:t>
            </a:r>
          </a:p>
          <a:p>
            <a:pPr algn="ctr"/>
            <a:r>
              <a:rPr lang="fr-F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générative</a:t>
            </a:r>
          </a:p>
          <a:p>
            <a:pPr algn="ctr"/>
            <a:r>
              <a:rPr lang="fr-F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</a:t>
            </a:r>
            <a:r>
              <a:rPr lang="fr-F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vec la programmation informatique </a:t>
            </a:r>
          </a:p>
          <a:p>
            <a:pPr algn="ctr"/>
            <a:r>
              <a:rPr lang="fr-F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Arduino</a:t>
            </a:r>
            <a:endParaRPr lang="fr-F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7C2C5C2-B361-4C41-9AAF-7F43A81F0A22}"/>
              </a:ext>
            </a:extLst>
          </p:cNvPr>
          <p:cNvSpPr txBox="1"/>
          <p:nvPr/>
        </p:nvSpPr>
        <p:spPr>
          <a:xfrm>
            <a:off x="3510116" y="5689491"/>
            <a:ext cx="597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Kamel Benmrad Prof de sciences informatique et Technologie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23101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7808">
        <p159:morph option="byObject"/>
      </p:transition>
    </mc:Choice>
    <mc:Fallback>
      <p:transition spd="slow" advTm="7808">
        <p:fade/>
      </p:transition>
    </mc:Fallback>
  </mc:AlternateContent>
  <p:extLst>
    <p:ext uri="{E180D4A7-C9FB-4DFB-919C-405C955672EB}">
      <p14:showEvtLst xmlns:p14="http://schemas.microsoft.com/office/powerpoint/2010/main">
        <p14:playEvt time="4618" objId="8"/>
        <p14:stopEvt time="7808" objId="8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2A3D54-C0D6-EC78-AD73-8EB4294852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84032F3-97E8-8AA1-C39A-118E73B1D8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A89C1C5-F911-05B5-F69B-37A35C40D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5" y="242899"/>
            <a:ext cx="12041238" cy="65679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9CE2A037-953A-F1AB-7763-89A66EE7E62B}"/>
              </a:ext>
            </a:extLst>
          </p:cNvPr>
          <p:cNvSpPr txBox="1"/>
          <p:nvPr/>
        </p:nvSpPr>
        <p:spPr>
          <a:xfrm>
            <a:off x="2231922" y="371608"/>
            <a:ext cx="8357419" cy="33547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atin typeface="Copperplate Gothic Light" panose="020E0507020206020404" pitchFamily="34" charset="0"/>
              </a:rPr>
              <a:t>L'entraînement de l'IA</a:t>
            </a:r>
            <a:endParaRPr lang="fr-FR" sz="3200" dirty="0">
              <a:latin typeface="Copperplate Gothic Light" panose="020E0507020206020404" pitchFamily="34" charset="0"/>
            </a:endParaRPr>
          </a:p>
          <a:p>
            <a:pPr lvl="0" algn="ctr"/>
            <a:r>
              <a:rPr lang="fr-FR" dirty="0"/>
              <a:t> Apprendre à l'IA à « voir »</a:t>
            </a:r>
          </a:p>
          <a:p>
            <a:pPr lvl="0" algn="ctr"/>
            <a:endParaRPr lang="fr-FR" dirty="0"/>
          </a:p>
          <a:p>
            <a:pPr lvl="1" algn="ctr"/>
            <a:r>
              <a:rPr lang="fr-FR" dirty="0"/>
              <a:t>J'ai utilisé l'IA de </a:t>
            </a:r>
            <a:r>
              <a:rPr lang="fr-FR" b="1" dirty="0" err="1"/>
              <a:t>Vitasciences</a:t>
            </a:r>
            <a:r>
              <a:rPr lang="fr-FR" dirty="0"/>
              <a:t> pour la phase d'apprentissage.</a:t>
            </a:r>
          </a:p>
          <a:p>
            <a:pPr lvl="1" algn="ctr"/>
            <a:r>
              <a:rPr lang="fr-FR" dirty="0"/>
              <a:t>J'ai créé un modèle capable de reconnaître et de distinguer 3 catégories :</a:t>
            </a:r>
          </a:p>
          <a:p>
            <a:pPr marL="1200150" lvl="2" indent="-285750" algn="ctr">
              <a:buFont typeface="Arial" panose="020B0604020202020204" pitchFamily="34" charset="0"/>
              <a:buChar char="•"/>
            </a:pPr>
            <a:r>
              <a:rPr lang="fr-FR" dirty="0"/>
              <a:t>Un </a:t>
            </a:r>
            <a:r>
              <a:rPr lang="fr-FR" b="1" dirty="0"/>
              <a:t>stylo</a:t>
            </a:r>
            <a:endParaRPr lang="fr-FR" dirty="0"/>
          </a:p>
          <a:p>
            <a:pPr marL="1200150" lvl="2" indent="-285750" algn="ctr">
              <a:buFont typeface="Arial" panose="020B0604020202020204" pitchFamily="34" charset="0"/>
              <a:buChar char="•"/>
            </a:pPr>
            <a:r>
              <a:rPr lang="fr-FR" dirty="0"/>
              <a:t>Un </a:t>
            </a:r>
            <a:r>
              <a:rPr lang="fr-FR" b="1" dirty="0"/>
              <a:t>étui</a:t>
            </a:r>
            <a:endParaRPr lang="fr-FR" dirty="0"/>
          </a:p>
          <a:p>
            <a:pPr marL="1200150" lvl="2" indent="-285750" algn="ctr">
              <a:buFont typeface="Arial" panose="020B0604020202020204" pitchFamily="34" charset="0"/>
              <a:buChar char="•"/>
            </a:pPr>
            <a:r>
              <a:rPr lang="fr-FR" b="1" dirty="0"/>
              <a:t>« Rien »</a:t>
            </a:r>
            <a:r>
              <a:rPr lang="fr-FR" dirty="0"/>
              <a:t> (absence d'objet)</a:t>
            </a:r>
          </a:p>
          <a:p>
            <a:pPr lvl="2" algn="ctr"/>
            <a:endParaRPr lang="fr-FR" dirty="0"/>
          </a:p>
          <a:p>
            <a:pPr lvl="2" algn="ctr"/>
            <a:endParaRPr lang="fr-FR" dirty="0"/>
          </a:p>
          <a:p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128FA73B-A654-A8EB-C74C-62F440D7F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6399" y="3025829"/>
            <a:ext cx="9144000" cy="34605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754890"/>
      </p:ext>
    </p:extLst>
  </p:cSld>
  <p:clrMapOvr>
    <a:masterClrMapping/>
  </p:clrMapOvr>
  <p:transition spd="slow" advTm="3294">
    <p:wipe/>
  </p:transition>
  <p:extLst>
    <p:ext uri="{E180D4A7-C9FB-4DFB-919C-405C955672EB}">
      <p14:showEvtLst xmlns:p14="http://schemas.microsoft.com/office/powerpoint/2010/main">
        <p14:playEvt time="986" objId="18"/>
        <p14:stopEvt time="3294" objId="18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9CA5F-28C6-705A-646E-E91A768BA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B366CB-5D89-EAFF-DD4F-98232E6C80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90C76E7-CEDD-4AC6-7710-2AE2E7EA71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0BE7427-0D63-6B09-F870-FFEB9A74F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95" y="225989"/>
            <a:ext cx="12041238" cy="65679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8FE28BF-DEB4-F942-5DE0-B41298F558FF}"/>
              </a:ext>
            </a:extLst>
          </p:cNvPr>
          <p:cNvSpPr txBox="1"/>
          <p:nvPr/>
        </p:nvSpPr>
        <p:spPr>
          <a:xfrm>
            <a:off x="570271" y="616755"/>
            <a:ext cx="7479890" cy="33988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3200" b="1" kern="100" dirty="0">
                <a:effectLst/>
                <a:latin typeface="Copperplate Gothic Light" panose="020E05070202060204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programme sur Adacraft</a:t>
            </a:r>
            <a:endParaRPr lang="fr-FR" sz="3200" kern="100" dirty="0">
              <a:effectLst/>
              <a:latin typeface="Copperplate Gothic Light" panose="020E05070202060204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logique du programme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Contenu :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J'ai créé un programme simple sur </a:t>
            </a:r>
            <a:r>
              <a:rPr lang="fr-FR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Adacraft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l'IA détecte l'objet </a:t>
            </a:r>
            <a:r>
              <a:rPr lang="fr-FR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 stylo »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ALORS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une LED connectée au port </a:t>
            </a:r>
            <a:r>
              <a:rPr lang="fr-FR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D2 s'allume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LED reste allumée pendant </a:t>
            </a:r>
            <a:r>
              <a:rPr lang="fr-FR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trois secondes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puis s'éteint.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l'IA détecte l'étui ou rien, la LED ne réagit pas.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99CDCAE-06BA-0412-04AB-703F9F574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7804" y="1904996"/>
            <a:ext cx="4667901" cy="4591691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92683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34">
        <p:split orient="vert"/>
      </p:transition>
    </mc:Choice>
    <mc:Fallback>
      <p:transition spd="slow" advTm="4034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1355" objId="9"/>
        <p14:stopEvt time="4034" objId="9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C3AE6-2F72-BC24-20F2-56D227825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CA6C4F-E7EA-5EAD-1551-FC1A730C23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B1EF82-AA34-3148-FBCE-B960D24E93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C9ED595-1996-7EF0-2B2A-5B8B71481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1" y="225989"/>
            <a:ext cx="12041238" cy="65679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D2DEE62-859C-554D-1F68-8DE7B78F7527}"/>
              </a:ext>
            </a:extLst>
          </p:cNvPr>
          <p:cNvSpPr txBox="1"/>
          <p:nvPr/>
        </p:nvSpPr>
        <p:spPr>
          <a:xfrm>
            <a:off x="528647" y="372201"/>
            <a:ext cx="6167121" cy="3386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3600" b="1" kern="100" dirty="0">
                <a:effectLst/>
                <a:latin typeface="Copperplate Gothic Light" panose="020E05070202060204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démonstration</a:t>
            </a:r>
            <a:endParaRPr lang="fr-FR" sz="3600" kern="100" dirty="0">
              <a:effectLst/>
              <a:latin typeface="Copperplate Gothic Light" panose="020E05070202060204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résultat en action 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Scénario 1 :</a:t>
            </a: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Rien devant la caméra. La LED reste éteinte.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Scénario 2 :</a:t>
            </a: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L'étui est placé devant la caméra. La LED reste éteinte.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Scénario 3 :</a:t>
            </a: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stylo est placé devant la caméra. La LED s'allume instantanément pendant 3 secondes.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4A4463F-F29A-40EC-DEB6-3C700D160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398" y="2028349"/>
            <a:ext cx="4934639" cy="3886742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D55D9172-76D0-5FAA-AC76-0A9B44A28925}"/>
              </a:ext>
            </a:extLst>
          </p:cNvPr>
          <p:cNvCxnSpPr/>
          <p:nvPr/>
        </p:nvCxnSpPr>
        <p:spPr>
          <a:xfrm>
            <a:off x="4572000" y="5152103"/>
            <a:ext cx="5653548" cy="0"/>
          </a:xfrm>
          <a:prstGeom prst="straightConnector1">
            <a:avLst/>
          </a:prstGeom>
          <a:ln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2" name="Modèle 3D 11" descr="D">
                <a:extLst>
                  <a:ext uri="{FF2B5EF4-FFF2-40B4-BE49-F238E27FC236}">
                    <a16:creationId xmlns:a16="http://schemas.microsoft.com/office/drawing/2014/main" id="{61A13520-EB3C-1FFA-66EF-258707FEF34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10607441"/>
                  </p:ext>
                </p:extLst>
              </p:nvPr>
            </p:nvGraphicFramePr>
            <p:xfrm>
              <a:off x="856723" y="3895918"/>
              <a:ext cx="1850931" cy="2314907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1850931" cy="2314907"/>
                    </a:xfrm>
                    <a:prstGeom prst="rect">
                      <a:avLst/>
                    </a:prstGeom>
                  </am3d:spPr>
                  <am3d:camera>
                    <am3d:pos x="0" y="0" z="665246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446128" d="1000000"/>
                    <am3d:preTrans dx="0" dy="-18003025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501858" ay="1664891" az="234963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267985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2" name="Modèle 3D 11" descr="D">
                <a:extLst>
                  <a:ext uri="{FF2B5EF4-FFF2-40B4-BE49-F238E27FC236}">
                    <a16:creationId xmlns:a16="http://schemas.microsoft.com/office/drawing/2014/main" id="{61A13520-EB3C-1FFA-66EF-258707FEF34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6723" y="3895918"/>
                <a:ext cx="1850931" cy="2314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3" name="Modèle 3D 12" descr="e">
                <a:extLst>
                  <a:ext uri="{FF2B5EF4-FFF2-40B4-BE49-F238E27FC236}">
                    <a16:creationId xmlns:a16="http://schemas.microsoft.com/office/drawing/2014/main" id="{66BB934E-9DDF-4C0B-DEE7-6153ED1DA66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94532151"/>
                  </p:ext>
                </p:extLst>
              </p:nvPr>
            </p:nvGraphicFramePr>
            <p:xfrm>
              <a:off x="2666588" y="4533066"/>
              <a:ext cx="1571773" cy="1492802"/>
            </p:xfrm>
            <a:graphic>
              <a:graphicData uri="http://schemas.microsoft.com/office/drawing/2017/model3d">
                <am3d:model3d r:embed="rId7">
                  <am3d:spPr>
                    <a:xfrm>
                      <a:off x="0" y="0"/>
                      <a:ext cx="1571773" cy="1492802"/>
                    </a:xfrm>
                    <a:prstGeom prst="rect">
                      <a:avLst/>
                    </a:prstGeom>
                  </am3d:spPr>
                  <am3d:camera>
                    <am3d:pos x="0" y="0" z="6754418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5313344" d="1000000"/>
                    <am3d:preTrans dx="0" dy="-16025173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32366" ay="1921012" az="-17161"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213727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3" name="Modèle 3D 12" descr="e">
                <a:extLst>
                  <a:ext uri="{FF2B5EF4-FFF2-40B4-BE49-F238E27FC236}">
                    <a16:creationId xmlns:a16="http://schemas.microsoft.com/office/drawing/2014/main" id="{66BB934E-9DDF-4C0B-DEE7-6153ED1DA66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66588" y="4533066"/>
                <a:ext cx="1571773" cy="14928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4" name="Modèle 3D 13" descr="L">
                <a:extLst>
                  <a:ext uri="{FF2B5EF4-FFF2-40B4-BE49-F238E27FC236}">
                    <a16:creationId xmlns:a16="http://schemas.microsoft.com/office/drawing/2014/main" id="{12A8E894-C66A-5F79-75DD-02837AD23A5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93377978"/>
                  </p:ext>
                </p:extLst>
              </p:nvPr>
            </p:nvGraphicFramePr>
            <p:xfrm>
              <a:off x="4347458" y="4244163"/>
              <a:ext cx="1116358" cy="1623137"/>
            </p:xfrm>
            <a:graphic>
              <a:graphicData uri="http://schemas.microsoft.com/office/drawing/2017/model3d">
                <am3d:model3d r:embed="rId9">
                  <am3d:spPr>
                    <a:xfrm>
                      <a:off x="0" y="0"/>
                      <a:ext cx="1116358" cy="1623137"/>
                    </a:xfrm>
                    <a:prstGeom prst="rect">
                      <a:avLst/>
                    </a:prstGeom>
                  </am3d:spPr>
                  <am3d:camera>
                    <am3d:pos x="0" y="0" z="6280196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430123" d="1000000"/>
                    <am3d:preTrans dx="0" dy="-1800001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279018" ay="2730430" az="-199250"/>
                    <am3d:postTrans dx="0" dy="0" dz="0"/>
                  </am3d:trans>
                  <am3d:raster rName="Office3DRenderer" rVer="16.0.8326">
                    <am3d:blip r:embed="rId10"/>
                  </am3d:raster>
                  <am3d:objViewport viewportSz="173869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4" name="Modèle 3D 13" descr="L">
                <a:extLst>
                  <a:ext uri="{FF2B5EF4-FFF2-40B4-BE49-F238E27FC236}">
                    <a16:creationId xmlns:a16="http://schemas.microsoft.com/office/drawing/2014/main" id="{12A8E894-C66A-5F79-75DD-02837AD23A5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47458" y="4244163"/>
                <a:ext cx="1116358" cy="1623137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49028801"/>
      </p:ext>
    </p:extLst>
  </p:cSld>
  <p:clrMapOvr>
    <a:masterClrMapping/>
  </p:clrMapOvr>
  <p:transition spd="slow" advTm="3849">
    <p:randomBar dir="vert"/>
  </p:transition>
  <p:extLst>
    <p:ext uri="{E180D4A7-C9FB-4DFB-919C-405C955672EB}">
      <p14:showEvtLst xmlns:p14="http://schemas.microsoft.com/office/powerpoint/2010/main">
        <p14:playEvt time="535" objId="15"/>
        <p14:stopEvt time="3849" objId="15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15895-D6D7-EFCB-F2DB-20161E385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881D8-8CD0-A326-B28C-37AA103B5D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E6C18F5-6B03-7883-FF12-8668393B2F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1F0DCAC-FEAA-8E64-2697-CD3DD43E1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5" y="242899"/>
            <a:ext cx="12041238" cy="65679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C9ACF04-F317-04FD-35B0-F47B7016695C}"/>
              </a:ext>
            </a:extLst>
          </p:cNvPr>
          <p:cNvSpPr txBox="1"/>
          <p:nvPr/>
        </p:nvSpPr>
        <p:spPr>
          <a:xfrm>
            <a:off x="490383" y="616601"/>
            <a:ext cx="6614652" cy="26907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4000" b="1" kern="100" dirty="0">
                <a:effectLst/>
                <a:latin typeface="Copperplate Gothic Light" panose="020E05070202060204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Conclusion :</a:t>
            </a:r>
            <a:endParaRPr lang="fr-FR" sz="4000" kern="100" dirty="0">
              <a:effectLst/>
              <a:latin typeface="Copperplate Gothic Light" panose="020E05070202060204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détection numérique à l'action physique 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C'est une excellente illustration de la manière dont une IA peut interagir avec le monde physique.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passe d'une détection dans un logiciel à une action concrète et visible.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BC7DE4B-B172-FBFC-AE8B-3902CF21D5D4}"/>
              </a:ext>
            </a:extLst>
          </p:cNvPr>
          <p:cNvSpPr txBox="1"/>
          <p:nvPr/>
        </p:nvSpPr>
        <p:spPr>
          <a:xfrm>
            <a:off x="2966884" y="3649287"/>
            <a:ext cx="647208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dirty="0"/>
              <a:t> Retrouvez la vidéo détaillée sur : https://youtu.be/0AwiocEtBWc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8DFB6B4-6A43-BE41-90BC-146213555A1D}"/>
              </a:ext>
            </a:extLst>
          </p:cNvPr>
          <p:cNvSpPr txBox="1"/>
          <p:nvPr/>
        </p:nvSpPr>
        <p:spPr>
          <a:xfrm>
            <a:off x="2585884" y="5257800"/>
            <a:ext cx="709889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Un début qui permettra de réaliser un projet plus élaboré. Technosciences-nancy.org                     Kamel Benmrad</a:t>
            </a:r>
          </a:p>
        </p:txBody>
      </p:sp>
    </p:spTree>
    <p:extLst>
      <p:ext uri="{BB962C8B-B14F-4D97-AF65-F5344CB8AC3E}">
        <p14:creationId xmlns:p14="http://schemas.microsoft.com/office/powerpoint/2010/main" val="3954761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288">
        <p:circle/>
      </p:transition>
    </mc:Choice>
    <mc:Fallback>
      <p:transition spd="slow" advTm="4288">
        <p:circl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Office PowerPoint</Application>
  <PresentationFormat>Grand écran</PresentationFormat>
  <Paragraphs>35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Copperplate Gothic Light</vt:lpstr>
      <vt:lpstr>Courier New</vt:lpstr>
      <vt:lpstr>Symbol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kamel benmrad</dc:creator>
  <cp:lastModifiedBy>kamel benmrad</cp:lastModifiedBy>
  <cp:revision>5</cp:revision>
  <dcterms:created xsi:type="dcterms:W3CDTF">2025-08-13T11:06:49Z</dcterms:created>
  <dcterms:modified xsi:type="dcterms:W3CDTF">2025-08-13T12:06:17Z</dcterms:modified>
</cp:coreProperties>
</file>